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handoutMasterIdLst>
    <p:handoutMasterId r:id="rId28"/>
  </p:handoutMasterIdLst>
  <p:sldIdLst>
    <p:sldId id="282" r:id="rId2"/>
    <p:sldId id="256" r:id="rId3"/>
    <p:sldId id="262" r:id="rId4"/>
    <p:sldId id="257" r:id="rId5"/>
    <p:sldId id="263" r:id="rId6"/>
    <p:sldId id="265" r:id="rId7"/>
    <p:sldId id="261" r:id="rId8"/>
    <p:sldId id="279" r:id="rId9"/>
    <p:sldId id="280" r:id="rId10"/>
    <p:sldId id="281" r:id="rId11"/>
    <p:sldId id="264" r:id="rId12"/>
    <p:sldId id="266" r:id="rId13"/>
    <p:sldId id="267" r:id="rId14"/>
    <p:sldId id="269" r:id="rId15"/>
    <p:sldId id="268" r:id="rId16"/>
    <p:sldId id="270" r:id="rId17"/>
    <p:sldId id="272" r:id="rId18"/>
    <p:sldId id="273" r:id="rId19"/>
    <p:sldId id="274" r:id="rId20"/>
    <p:sldId id="275" r:id="rId21"/>
    <p:sldId id="276" r:id="rId22"/>
    <p:sldId id="271" r:id="rId23"/>
    <p:sldId id="277" r:id="rId24"/>
    <p:sldId id="258" r:id="rId25"/>
    <p:sldId id="278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>
        <p:scale>
          <a:sx n="73" d="100"/>
          <a:sy n="73" d="100"/>
        </p:scale>
        <p:origin x="-10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6825B-A832-4B51-AD78-7A8E6FADCCC5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5A87-C57A-43BA-BBAA-9ECE59AED0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37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98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29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990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8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065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7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39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4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60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89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5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5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92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63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27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D2F5-6CF1-4575-9731-DA58D5973A8D}" type="datetimeFigureOut">
              <a:rPr lang="ru-RU" smtClean="0"/>
              <a:pPr/>
              <a:t>27.01.2021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256B37-0992-4B9A-BE2A-7AC35B264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8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vred_kureniya_5_mout.av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541" y="2464727"/>
            <a:ext cx="845936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Група 316 «Д»</a:t>
            </a:r>
          </a:p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Спеціальність «Галузеве </a:t>
            </a:r>
          </a:p>
          <a:p>
            <a:pPr algn="ctr"/>
            <a:r>
              <a:rPr lang="uk-UA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машинобудування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2" y="548680"/>
            <a:ext cx="1907530" cy="2713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1" y="576401"/>
            <a:ext cx="1872208" cy="2723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293096"/>
            <a:ext cx="1616377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615" y="4748710"/>
            <a:ext cx="2489200" cy="2006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35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500563" y="188913"/>
            <a:ext cx="44640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3200" b="1" i="1">
                <a:solidFill>
                  <a:schemeClr val="bg1"/>
                </a:solidFill>
              </a:rPr>
              <a:t>Ти маєш це знати!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642910" y="908050"/>
            <a:ext cx="832170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  у курців вміст вітаміну С в крові менше в 2 рази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  здатність крові забезпечувати тканини киснем знижується на 5-10%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 smtClean="0"/>
              <a:t>ті</a:t>
            </a:r>
            <a:r>
              <a:rPr lang="uk-UA" dirty="0"/>
              <a:t>, що палять, в середньому живуть на 5-6 років менше (завзяті курці - на 10 років)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  при тривалому курінні погіршується зір, порушуються нюх (слабо розрізняють запахи) і смак (не відчувають солодкого)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dirty="0"/>
              <a:t>  у віці від 40 до 49 років люди, які палять помирають в 3 рази частіше, в основному від інфаркту міокарду і раку легенів.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l="1645" r="1645" b="10425"/>
          <a:stretch>
            <a:fillRect/>
          </a:stretch>
        </p:blipFill>
        <p:spPr bwMode="auto">
          <a:xfrm>
            <a:off x="428596" y="4357694"/>
            <a:ext cx="4438220" cy="22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shutterstock_39793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4357694"/>
            <a:ext cx="2057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Перебування дитини в накуреній кімнаті призводить до :</a:t>
            </a:r>
            <a:endParaRPr lang="ru-RU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головного болю,</a:t>
            </a:r>
          </a:p>
          <a:p>
            <a:r>
              <a:rPr lang="uk-UA" dirty="0" smtClean="0"/>
              <a:t> поганого апетиту,</a:t>
            </a:r>
          </a:p>
          <a:p>
            <a:r>
              <a:rPr lang="uk-UA" dirty="0" smtClean="0"/>
              <a:t> роздратованості, </a:t>
            </a:r>
          </a:p>
          <a:p>
            <a:r>
              <a:rPr lang="uk-UA" dirty="0" smtClean="0"/>
              <a:t>відставання у фізичному розвитку 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00570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786190"/>
            <a:ext cx="250793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43050"/>
            <a:ext cx="3781428" cy="4830902"/>
          </a:xfrm>
        </p:spPr>
        <p:txBody>
          <a:bodyPr>
            <a:normAutofit/>
          </a:bodyPr>
          <a:lstStyle/>
          <a:p>
            <a:r>
              <a:rPr lang="uk-UA" b="1" dirty="0" smtClean="0"/>
              <a:t>. </a:t>
            </a:r>
            <a:r>
              <a:rPr lang="uk-UA" dirty="0" smtClean="0"/>
              <a:t>Тютюн — це однорічна рослина ро­дини пасльонових, висушене листя якої подрібнюють і використовують для куріння. До складу листків тютюну входять нікотин, вуглеводи, органічні кислоти, смоли й ефірні олії (</a:t>
            </a:r>
            <a:r>
              <a:rPr lang="uk-UA" dirty="0" err="1" smtClean="0"/>
              <a:t>олії</a:t>
            </a:r>
            <a:r>
              <a:rPr lang="uk-UA" dirty="0" smtClean="0"/>
              <a:t> надають тютюну характерного запаху). Основна особливість тютюну, завдяки якій він відрізняється від інших рослин родини пасльонових (картоплі, помідорів), — вміст нікотину.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3641" y="29208"/>
            <a:ext cx="5840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 таке тютюн?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21417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Нікотин — одна з найсильніших рослинних </a:t>
            </a:r>
            <a:r>
              <a:rPr lang="uk-UA" dirty="0" err="1" smtClean="0">
                <a:solidFill>
                  <a:schemeClr val="tx1"/>
                </a:solidFill>
              </a:rPr>
              <a:t>отрут</a:t>
            </a:r>
            <a:r>
              <a:rPr lang="uk-UA" dirty="0" smtClean="0">
                <a:solidFill>
                  <a:schemeClr val="tx1"/>
                </a:solidFill>
              </a:rPr>
              <a:t> 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611" y="2186215"/>
            <a:ext cx="7400948" cy="2471742"/>
          </a:xfrm>
        </p:spPr>
        <p:txBody>
          <a:bodyPr/>
          <a:lstStyle/>
          <a:p>
            <a:r>
              <a:rPr lang="uk-UA" dirty="0" smtClean="0"/>
              <a:t>“ Крапля нікотину вбиває коня .”</a:t>
            </a:r>
          </a:p>
          <a:p>
            <a:r>
              <a:rPr lang="uk-UA" dirty="0" smtClean="0"/>
              <a:t>Дуже чутливі до нікотину птахи, риби та земноводні.</a:t>
            </a:r>
          </a:p>
          <a:p>
            <a:r>
              <a:rPr lang="uk-UA" dirty="0" smtClean="0"/>
              <a:t>Якщо заповзятому курцеві поставити п'явку (медичну), то вона дуже швидко відпадає і гине , бо висмоктала кров із вмістом нікотину.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184" y="1690910"/>
            <a:ext cx="1664312" cy="125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7765" y="3993811"/>
            <a:ext cx="1890722" cy="189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3300196" y="4271162"/>
            <a:ext cx="2700980" cy="18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716" y="4275218"/>
            <a:ext cx="3043139" cy="23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иктория\Desktop\5bbc492af82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5663"/>
            <a:ext cx="9129712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288" y="260350"/>
            <a:ext cx="8640762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 чого </a:t>
            </a:r>
            <a:r>
              <a:rPr lang="uk-UA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складається цигарка </a:t>
            </a:r>
            <a:endParaRPr lang="ru-RU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85786" y="2285992"/>
            <a:ext cx="1143008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Бутан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42844" y="4357694"/>
            <a:ext cx="1357322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Папір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28728" y="4929198"/>
            <a:ext cx="1357322" cy="6524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Метан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488" y="5286388"/>
            <a:ext cx="1500198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Миш'як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000232" y="1928802"/>
            <a:ext cx="1357322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Кадмій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500430" y="1857364"/>
            <a:ext cx="1357322" cy="9286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Вугле-кислий</a:t>
            </a:r>
            <a:r>
              <a:rPr lang="uk-UA" dirty="0" smtClean="0"/>
              <a:t> газ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500430" y="2928934"/>
            <a:ext cx="157163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Гексамін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857752" y="2714620"/>
            <a:ext cx="121444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Клей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857884" y="2857496"/>
            <a:ext cx="1500198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Нікотин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286644" y="2928934"/>
            <a:ext cx="1357322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Амоній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7572396" y="5072074"/>
            <a:ext cx="1357322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Фарба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4500562" y="5357826"/>
            <a:ext cx="228601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Вуглекислий газ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429256" y="6000768"/>
            <a:ext cx="1633550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Метанол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6781824" cy="3114684"/>
          </a:xfrm>
        </p:spPr>
        <p:txBody>
          <a:bodyPr>
            <a:noAutofit/>
          </a:bodyPr>
          <a:lstStyle/>
          <a:p>
            <a:r>
              <a:rPr lang="uk-UA" sz="2400" dirty="0" smtClean="0"/>
              <a:t>Вчені встановили, що до складу тютюнового дьогтю входять канцерогенні речовини (від лат. «канцер» — рак), які викликають злоякісні пухлини. Серед них особ­ливе місце займають радіоактивні речовини, які тютюн у великій кількості «виловлює» з ґрунту, з води і повітря, особливо там, де відзначається підвищений фон радіації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38" y="4875304"/>
            <a:ext cx="1946305" cy="1932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357298"/>
            <a:ext cx="3209924" cy="457203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Розповсюдження тютюну в Європі пов’язане з ім’ям Христофора Колумба. У жовтні 1492 р. великий мореплавець відкрив не тільки Америку, а й тютюн. Спочатку куріння тільки дивувало, та дуже скоро матроси самі навчилися курити.</a:t>
            </a:r>
            <a:endParaRPr lang="ru-RU" sz="2000" dirty="0"/>
          </a:p>
        </p:txBody>
      </p:sp>
      <p:pic>
        <p:nvPicPr>
          <p:cNvPr id="4" name="Содержимое 8" descr="http://smokinghasgot2go.narod.ru/3h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14348" y="1071546"/>
            <a:ext cx="3357563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571612"/>
            <a:ext cx="4281494" cy="49023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Королева Катерина </a:t>
            </a:r>
            <a:r>
              <a:rPr lang="ru-RU" dirty="0" err="1" smtClean="0"/>
              <a:t>Медічі</a:t>
            </a:r>
            <a:r>
              <a:rPr lang="ru-RU" dirty="0" smtClean="0"/>
              <a:t> </a:t>
            </a:r>
            <a:r>
              <a:rPr lang="ru-RU" dirty="0" err="1" smtClean="0"/>
              <a:t>страждала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головного болю. </a:t>
            </a:r>
            <a:r>
              <a:rPr lang="ru-RU" dirty="0" err="1" smtClean="0"/>
              <a:t>Французький</a:t>
            </a:r>
            <a:r>
              <a:rPr lang="ru-RU" dirty="0" smtClean="0"/>
              <a:t> посол у </a:t>
            </a:r>
            <a:r>
              <a:rPr lang="ru-RU" dirty="0" err="1" smtClean="0"/>
              <a:t>Португалії</a:t>
            </a:r>
            <a:r>
              <a:rPr lang="ru-RU" dirty="0" smtClean="0"/>
              <a:t> Жан </a:t>
            </a:r>
            <a:r>
              <a:rPr lang="ru-RU" dirty="0" err="1" smtClean="0"/>
              <a:t>Ніко</a:t>
            </a:r>
            <a:r>
              <a:rPr lang="ru-RU" dirty="0" smtClean="0"/>
              <a:t> </a:t>
            </a:r>
            <a:r>
              <a:rPr lang="ru-RU" dirty="0" err="1" smtClean="0"/>
              <a:t>підніс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у </a:t>
            </a:r>
            <a:r>
              <a:rPr lang="ru-RU" dirty="0" err="1" smtClean="0"/>
              <a:t>подарунок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насіння</a:t>
            </a:r>
            <a:r>
              <a:rPr lang="ru-RU" dirty="0" smtClean="0"/>
              <a:t> тютюну. Королева </a:t>
            </a:r>
            <a:r>
              <a:rPr lang="ru-RU" dirty="0" err="1" smtClean="0"/>
              <a:t>почувала</a:t>
            </a:r>
            <a:r>
              <a:rPr lang="ru-RU" dirty="0" smtClean="0"/>
              <a:t> себе </a:t>
            </a:r>
            <a:r>
              <a:rPr lang="ru-RU" dirty="0" err="1" smtClean="0"/>
              <a:t>краще</a:t>
            </a:r>
            <a:r>
              <a:rPr lang="ru-RU" dirty="0" smtClean="0"/>
              <a:t>, коли нюхала </a:t>
            </a:r>
            <a:r>
              <a:rPr lang="ru-RU" dirty="0" err="1" smtClean="0"/>
              <a:t>його</a:t>
            </a:r>
            <a:r>
              <a:rPr lang="ru-RU" dirty="0" smtClean="0"/>
              <a:t>. На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Ніко</a:t>
            </a:r>
            <a:r>
              <a:rPr lang="ru-RU" dirty="0" smtClean="0"/>
              <a:t> нажив </a:t>
            </a:r>
            <a:r>
              <a:rPr lang="ru-RU" dirty="0" err="1" smtClean="0"/>
              <a:t>слави</a:t>
            </a:r>
            <a:r>
              <a:rPr lang="ru-RU" dirty="0" smtClean="0"/>
              <a:t>.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ім’ям</a:t>
            </a:r>
            <a:r>
              <a:rPr lang="ru-RU" dirty="0" smtClean="0"/>
              <a:t> </a:t>
            </a:r>
            <a:r>
              <a:rPr lang="ru-RU" dirty="0" err="1" smtClean="0"/>
              <a:t>пов’язана</a:t>
            </a:r>
            <a:r>
              <a:rPr lang="ru-RU" dirty="0" smtClean="0"/>
              <a:t> </a:t>
            </a:r>
            <a:r>
              <a:rPr lang="ru-RU" dirty="0" err="1" smtClean="0"/>
              <a:t>ботанічна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тютюну (</a:t>
            </a:r>
            <a:r>
              <a:rPr lang="ru-RU" dirty="0" err="1" smtClean="0"/>
              <a:t>nісоtіаnа</a:t>
            </a:r>
            <a:r>
              <a:rPr lang="ru-RU" dirty="0" smtClean="0"/>
              <a:t>).</a:t>
            </a:r>
            <a:r>
              <a:rPr lang="uk-UA" dirty="0" smtClean="0"/>
              <a:t>  </a:t>
            </a:r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лікувати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зубний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шкірні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«</a:t>
            </a:r>
            <a:r>
              <a:rPr lang="ru-RU" dirty="0" err="1" smtClean="0"/>
              <a:t>лікувальними</a:t>
            </a:r>
            <a:r>
              <a:rPr lang="ru-RU" dirty="0" smtClean="0"/>
              <a:t>»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тютюну </a:t>
            </a:r>
            <a:r>
              <a:rPr lang="ru-RU" dirty="0" err="1" smtClean="0"/>
              <a:t>невдовзі</a:t>
            </a:r>
            <a:r>
              <a:rPr lang="ru-RU" dirty="0" smtClean="0"/>
              <a:t> минуло,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траплялися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ним. </a:t>
            </a:r>
            <a:r>
              <a:rPr lang="ru-RU" dirty="0" err="1" smtClean="0"/>
              <a:t>Почалися</a:t>
            </a:r>
            <a:r>
              <a:rPr lang="ru-RU" dirty="0" smtClean="0"/>
              <a:t> </a:t>
            </a:r>
            <a:r>
              <a:rPr lang="ru-RU" dirty="0" err="1" smtClean="0"/>
              <a:t>переслідування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звинувачували</a:t>
            </a:r>
            <a:r>
              <a:rPr lang="ru-RU" dirty="0" smtClean="0"/>
              <a:t> у </a:t>
            </a:r>
            <a:r>
              <a:rPr lang="ru-RU" dirty="0" err="1" smtClean="0"/>
              <a:t>зв’язках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дияволом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912" y="642918"/>
            <a:ext cx="1554162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7166"/>
            <a:ext cx="1643074" cy="2409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928934"/>
            <a:ext cx="2512739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3357586" cy="3143272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Французький</a:t>
            </a:r>
            <a:r>
              <a:rPr lang="ru-RU" sz="2800" dirty="0" smtClean="0"/>
              <a:t> король </a:t>
            </a:r>
            <a:r>
              <a:rPr lang="ru-RU" sz="2800" dirty="0" err="1" smtClean="0"/>
              <a:t>Людовік</a:t>
            </a:r>
            <a:r>
              <a:rPr lang="ru-RU" sz="2800" dirty="0" smtClean="0"/>
              <a:t> XIII 1680 року видав указ, </a:t>
            </a:r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яким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продавати</a:t>
            </a:r>
            <a:r>
              <a:rPr lang="ru-RU" sz="2800" dirty="0" smtClean="0"/>
              <a:t> тютюн </a:t>
            </a:r>
            <a:r>
              <a:rPr lang="ru-RU" sz="2800" dirty="0" err="1" smtClean="0"/>
              <a:t>дозволялося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тільки</a:t>
            </a:r>
            <a:r>
              <a:rPr lang="ru-RU" sz="2800" dirty="0" smtClean="0"/>
              <a:t> аптекарям.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99533"/>
            <a:ext cx="2071702" cy="302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429000"/>
            <a:ext cx="2571768" cy="314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3757610" cy="4500594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У </a:t>
            </a:r>
            <a:r>
              <a:rPr lang="ru-RU" sz="2200" dirty="0" err="1" smtClean="0"/>
              <a:t>Туреччині</a:t>
            </a:r>
            <a:r>
              <a:rPr lang="ru-RU" sz="2200" dirty="0" smtClean="0"/>
              <a:t> на </a:t>
            </a:r>
            <a:r>
              <a:rPr lang="ru-RU" sz="2200" dirty="0" err="1" smtClean="0"/>
              <a:t>куріння</a:t>
            </a:r>
            <a:r>
              <a:rPr lang="ru-RU" sz="2200" dirty="0" smtClean="0"/>
              <a:t> тютюну </a:t>
            </a:r>
            <a:r>
              <a:rPr lang="ru-RU" sz="2200" dirty="0" err="1" smtClean="0"/>
              <a:t>дивилися</a:t>
            </a:r>
            <a:r>
              <a:rPr lang="ru-RU" sz="2200" dirty="0" smtClean="0"/>
              <a:t> як на </a:t>
            </a:r>
            <a:r>
              <a:rPr lang="ru-RU" sz="2200" dirty="0" err="1" smtClean="0"/>
              <a:t>порушення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приписів</a:t>
            </a:r>
            <a:r>
              <a:rPr lang="ru-RU" sz="2200" dirty="0" smtClean="0"/>
              <a:t> Корану. А 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 smtClean="0"/>
              <a:t>нищівної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пожежі</a:t>
            </a:r>
            <a:r>
              <a:rPr lang="ru-RU" sz="2200" dirty="0" smtClean="0"/>
              <a:t>, </a:t>
            </a:r>
            <a:r>
              <a:rPr lang="ru-RU" sz="2200" dirty="0" err="1" smtClean="0"/>
              <a:t>що</a:t>
            </a:r>
            <a:r>
              <a:rPr lang="ru-RU" sz="2200" dirty="0" smtClean="0"/>
              <a:t> </a:t>
            </a:r>
            <a:r>
              <a:rPr lang="ru-RU" sz="2200" dirty="0" err="1" smtClean="0"/>
              <a:t>спалахнула</a:t>
            </a:r>
            <a:r>
              <a:rPr lang="ru-RU" sz="2200" dirty="0" smtClean="0"/>
              <a:t> в </a:t>
            </a:r>
            <a:r>
              <a:rPr lang="ru-RU" sz="2200" dirty="0" err="1" smtClean="0"/>
              <a:t>Константинополі</a:t>
            </a:r>
            <a:r>
              <a:rPr lang="ru-RU" sz="2200" dirty="0" smtClean="0"/>
              <a:t> 1663 року, султан </a:t>
            </a:r>
            <a:r>
              <a:rPr lang="ru-RU" sz="2200" dirty="0" err="1" smtClean="0"/>
              <a:t>Мурад</a:t>
            </a:r>
            <a:r>
              <a:rPr lang="ru-RU" sz="2200" dirty="0" smtClean="0"/>
              <a:t> IV </a:t>
            </a:r>
            <a:r>
              <a:rPr lang="ru-RU" sz="2200" dirty="0" err="1" smtClean="0"/>
              <a:t>запровадив</a:t>
            </a:r>
            <a:r>
              <a:rPr lang="ru-RU" sz="2200" dirty="0" smtClean="0"/>
              <a:t> </a:t>
            </a:r>
            <a:r>
              <a:rPr lang="ru-RU" sz="2200" dirty="0" err="1" smtClean="0"/>
              <a:t>смертну</a:t>
            </a:r>
            <a:r>
              <a:rPr lang="ru-RU" sz="2200" dirty="0" smtClean="0"/>
              <a:t> кару за </a:t>
            </a:r>
            <a:r>
              <a:rPr lang="ru-RU" sz="2200" dirty="0" err="1" smtClean="0"/>
              <a:t>куріння</a:t>
            </a:r>
            <a:r>
              <a:rPr lang="ru-RU" sz="2200" dirty="0" smtClean="0"/>
              <a:t>. </a:t>
            </a:r>
            <a:r>
              <a:rPr lang="ru-RU" sz="2200" dirty="0" err="1" smtClean="0"/>
              <a:t>Жорстоко</a:t>
            </a:r>
            <a:r>
              <a:rPr lang="ru-RU" sz="2200" dirty="0" smtClean="0"/>
              <a:t> </a:t>
            </a:r>
            <a:r>
              <a:rPr lang="ru-RU" sz="2200" dirty="0" err="1" smtClean="0"/>
              <a:t>розправлялися</a:t>
            </a:r>
            <a:r>
              <a:rPr lang="ru-RU" sz="2200" dirty="0" smtClean="0"/>
              <a:t> </a:t>
            </a:r>
            <a:r>
              <a:rPr lang="ru-RU" sz="2200" dirty="0" err="1" smtClean="0"/>
              <a:t>з</a:t>
            </a:r>
            <a:r>
              <a:rPr lang="ru-RU" sz="2200" dirty="0" smtClean="0"/>
              <a:t> </a:t>
            </a:r>
            <a:r>
              <a:rPr lang="ru-RU" sz="2200" dirty="0" err="1" smtClean="0"/>
              <a:t>курцями</a:t>
            </a:r>
            <a:r>
              <a:rPr lang="ru-RU" sz="2200" dirty="0" smtClean="0"/>
              <a:t> </a:t>
            </a:r>
            <a:r>
              <a:rPr lang="ru-RU" sz="2200" dirty="0" err="1" smtClean="0"/>
              <a:t>і</a:t>
            </a:r>
            <a:r>
              <a:rPr lang="ru-RU" sz="2200" dirty="0" smtClean="0"/>
              <a:t> в </a:t>
            </a:r>
            <a:r>
              <a:rPr lang="ru-RU" sz="2200" dirty="0" err="1" smtClean="0"/>
              <a:t>Персії</a:t>
            </a:r>
            <a:r>
              <a:rPr lang="ru-RU" sz="2200" dirty="0" smtClean="0"/>
              <a:t> — </a:t>
            </a:r>
            <a:r>
              <a:rPr lang="ru-RU" sz="2200" dirty="0" err="1" smtClean="0"/>
              <a:t>їм</a:t>
            </a:r>
            <a:r>
              <a:rPr lang="ru-RU" sz="2200" dirty="0" smtClean="0"/>
              <a:t> </a:t>
            </a:r>
            <a:r>
              <a:rPr lang="ru-RU" sz="2200" dirty="0" err="1" smtClean="0"/>
              <a:t>виривали</a:t>
            </a:r>
            <a:r>
              <a:rPr lang="ru-RU" sz="2200" dirty="0" smtClean="0"/>
              <a:t> </a:t>
            </a:r>
            <a:r>
              <a:rPr lang="ru-RU" sz="2200" dirty="0" err="1" smtClean="0"/>
              <a:t>ніздрі</a:t>
            </a:r>
            <a:r>
              <a:rPr lang="ru-RU" sz="2200" dirty="0" smtClean="0"/>
              <a:t>.</a:t>
            </a:r>
            <a:r>
              <a:rPr lang="uk-UA" sz="2200" dirty="0" smtClean="0"/>
              <a:t>        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916" y="1643050"/>
            <a:ext cx="3014565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44794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Шк</a:t>
            </a:r>
            <a:r>
              <a:rPr lang="uk-UA" dirty="0" err="1" smtClean="0">
                <a:solidFill>
                  <a:srgbClr val="C00000"/>
                </a:solidFill>
              </a:rPr>
              <a:t>ідливий</a:t>
            </a:r>
            <a:r>
              <a:rPr lang="uk-UA" dirty="0" smtClean="0">
                <a:solidFill>
                  <a:srgbClr val="C00000"/>
                </a:solidFill>
              </a:rPr>
              <a:t> вплив </a:t>
            </a:r>
            <a:r>
              <a:rPr lang="uk-UA" dirty="0" err="1" smtClean="0">
                <a:solidFill>
                  <a:srgbClr val="C00000"/>
                </a:solidFill>
              </a:rPr>
              <a:t>тютюнопаління</a:t>
            </a:r>
            <a:r>
              <a:rPr lang="uk-UA" dirty="0" smtClean="0">
                <a:solidFill>
                  <a:srgbClr val="C00000"/>
                </a:solidFill>
              </a:rPr>
              <a:t> на здоров</a:t>
            </a:r>
            <a:r>
              <a:rPr lang="en-US" dirty="0" smtClean="0">
                <a:solidFill>
                  <a:srgbClr val="C00000"/>
                </a:solidFill>
              </a:rPr>
              <a:t>’</a:t>
            </a:r>
            <a:r>
              <a:rPr lang="uk-UA" dirty="0" smtClean="0">
                <a:solidFill>
                  <a:srgbClr val="C00000"/>
                </a:solidFill>
              </a:rPr>
              <a:t>я людини.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6" y="473239"/>
            <a:ext cx="2476664" cy="1619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51498"/>
            <a:ext cx="20574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4885"/>
            <a:ext cx="2754566" cy="275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258072" cy="2471742"/>
          </a:xfrm>
        </p:spPr>
        <p:txBody>
          <a:bodyPr>
            <a:normAutofit/>
          </a:bodyPr>
          <a:lstStyle/>
          <a:p>
            <a:r>
              <a:rPr lang="uk-UA" dirty="0" smtClean="0"/>
              <a:t>У другій половині </a:t>
            </a:r>
            <a:r>
              <a:rPr lang="en-US" dirty="0" smtClean="0"/>
              <a:t>XVI</a:t>
            </a:r>
            <a:r>
              <a:rPr lang="uk-UA" dirty="0" smtClean="0"/>
              <a:t> ст. насіння тютюну завезли в Європу, а на початку Х</a:t>
            </a:r>
            <a:r>
              <a:rPr lang="en-US" dirty="0" smtClean="0"/>
              <a:t>V</a:t>
            </a:r>
            <a:r>
              <a:rPr lang="uk-UA" dirty="0" smtClean="0"/>
              <a:t>П ст. тютюн одержав «пропис­ку» на родючих землях України. Тютюн почали вважати досить ефективним лікуваль­ним засобом, проте швидко виявилося, що він, особливо його дим, ускладнює захворювання, особливо легеневі.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429132"/>
            <a:ext cx="9620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357694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460" y="4429132"/>
            <a:ext cx="1401284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139014" cy="2828932"/>
          </a:xfrm>
        </p:spPr>
        <p:txBody>
          <a:bodyPr/>
          <a:lstStyle/>
          <a:p>
            <a:r>
              <a:rPr lang="uk-UA" dirty="0" smtClean="0"/>
              <a:t>За даними соціологічних опитувань, курити з цікавості  почало до 25%учнівської молоді. Друга причина — наслідування до­рослих. У родинах курців кількість дітей, що прилучились до сигарети, становить понад 70%. Багато дітей починають курити, наслідуючи старших товаришів або героїв кіно.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5500702"/>
            <a:ext cx="14287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86322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572008"/>
            <a:ext cx="1228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643446"/>
            <a:ext cx="13049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20162" y="60864"/>
            <a:ext cx="3643338" cy="4286280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/>
              <a:t>Соціологи стверджують, що залученню дівчат до куріння у 85% випадків сприяють матері, які курять. Але основна причина поширення куріння серед дівчат — мода: «це красиво», «це модно». Інші пояснюють, що «курять, бо хочуть подобатися», «хочуть звернути на се­бе увагу».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23395"/>
            <a:ext cx="3148690" cy="209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7" y="3347012"/>
            <a:ext cx="160021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5584" y="5000636"/>
            <a:ext cx="2214578" cy="147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 descr="91a612c30e32338032efc9f3db8b742d_234x2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48835" y="5157763"/>
            <a:ext cx="1700237" cy="17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71612"/>
            <a:ext cx="3995742" cy="4902340"/>
          </a:xfrm>
        </p:spPr>
        <p:txBody>
          <a:bodyPr>
            <a:noAutofit/>
          </a:bodyPr>
          <a:lstStyle/>
          <a:p>
            <a:pPr algn="just"/>
            <a:r>
              <a:rPr lang="ru-RU" sz="2000" dirty="0" err="1" smtClean="0"/>
              <a:t>Акторів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знімалися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рекламі</a:t>
            </a:r>
            <a:r>
              <a:rPr lang="ru-RU" sz="2000" dirty="0" smtClean="0"/>
              <a:t> сигарет «</a:t>
            </a:r>
            <a:r>
              <a:rPr lang="ru-RU" sz="2000" dirty="0" err="1" smtClean="0"/>
              <a:t>Мальборо</a:t>
            </a:r>
            <a:r>
              <a:rPr lang="ru-RU" sz="2000" dirty="0" smtClean="0"/>
              <a:t>» </a:t>
            </a:r>
            <a:r>
              <a:rPr lang="ru-RU" sz="2000" dirty="0" err="1" smtClean="0"/>
              <a:t>переслідує</a:t>
            </a:r>
            <a:r>
              <a:rPr lang="ru-RU" sz="2000" dirty="0" smtClean="0"/>
              <a:t> </a:t>
            </a:r>
            <a:r>
              <a:rPr lang="ru-RU" sz="2000" dirty="0" err="1" smtClean="0"/>
              <a:t>злий</a:t>
            </a:r>
            <a:r>
              <a:rPr lang="ru-RU" sz="2000" dirty="0" smtClean="0"/>
              <a:t> рок. «</a:t>
            </a:r>
            <a:r>
              <a:rPr lang="ru-RU" sz="2000" dirty="0" err="1" smtClean="0"/>
              <a:t>Ковбої</a:t>
            </a:r>
            <a:r>
              <a:rPr lang="ru-RU" sz="2000" dirty="0" smtClean="0"/>
              <a:t> </a:t>
            </a:r>
            <a:r>
              <a:rPr lang="en-US" sz="2000" dirty="0" smtClean="0"/>
              <a:t>Marlboro», </a:t>
            </a:r>
            <a:r>
              <a:rPr lang="ru-RU" sz="2000" dirty="0" smtClean="0"/>
              <a:t>як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вмирають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захворювань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пов'язаних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курінням</a:t>
            </a:r>
            <a:r>
              <a:rPr lang="ru-RU" sz="2000" dirty="0" smtClean="0"/>
              <a:t>.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Уейн</a:t>
            </a:r>
            <a:r>
              <a:rPr lang="ru-RU" sz="2000" dirty="0" smtClean="0"/>
              <a:t> </a:t>
            </a:r>
            <a:r>
              <a:rPr lang="ru-RU" sz="2000" dirty="0" err="1" smtClean="0"/>
              <a:t>Макларен</a:t>
            </a:r>
            <a:r>
              <a:rPr lang="ru-RU" sz="2000" dirty="0" smtClean="0"/>
              <a:t>, </a:t>
            </a:r>
            <a:r>
              <a:rPr lang="ru-RU" sz="2000" dirty="0" err="1" smtClean="0"/>
              <a:t>Девід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Маклін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Дік</a:t>
            </a:r>
            <a:r>
              <a:rPr lang="ru-RU" sz="2000" dirty="0" smtClean="0"/>
              <a:t> Молот померли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раку </a:t>
            </a:r>
            <a:r>
              <a:rPr lang="ru-RU" sz="2000" dirty="0" err="1" smtClean="0"/>
              <a:t>легенів</a:t>
            </a:r>
            <a:r>
              <a:rPr lang="ru-RU" sz="2000" dirty="0" smtClean="0"/>
              <a:t>, причиною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стало, в тому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вживання</a:t>
            </a:r>
            <a:r>
              <a:rPr lang="ru-RU" sz="2000" dirty="0" smtClean="0"/>
              <a:t> сигарет.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вони курили «</a:t>
            </a:r>
            <a:r>
              <a:rPr lang="ru-RU" sz="2000" dirty="0" err="1" smtClean="0"/>
              <a:t>червоні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Мальборо</a:t>
            </a:r>
            <a:r>
              <a:rPr lang="ru-RU" sz="2000" dirty="0" smtClean="0"/>
              <a:t>»,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назву</a:t>
            </a:r>
            <a:r>
              <a:rPr lang="ru-RU" sz="2000" dirty="0" smtClean="0"/>
              <a:t> «</a:t>
            </a:r>
            <a:r>
              <a:rPr lang="ru-RU" sz="2000" dirty="0" err="1" smtClean="0"/>
              <a:t>Вбивця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Ковбоїв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57214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01228"/>
            <a:ext cx="2428892" cy="313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85728"/>
            <a:ext cx="1504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57166"/>
            <a:ext cx="2143140" cy="285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1571636" cy="17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28604"/>
            <a:ext cx="37880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2788526"/>
            <a:ext cx="3328813" cy="301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4294967295"/>
          </p:nvPr>
        </p:nvSpPr>
        <p:spPr>
          <a:xfrm>
            <a:off x="1475656" y="333375"/>
            <a:ext cx="5760169" cy="475180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4000" dirty="0" smtClean="0">
                <a:latin typeface="Times New Roman" pitchFamily="18" charset="0"/>
              </a:rPr>
              <a:t>   </a:t>
            </a:r>
            <a:r>
              <a:rPr lang="uk-UA" sz="4000" dirty="0" smtClean="0">
                <a:latin typeface="Times New Roman" pitchFamily="18" charset="0"/>
              </a:rPr>
              <a:t>«</a:t>
            </a:r>
            <a:r>
              <a:rPr lang="uk-UA" sz="4000" b="1" i="1" dirty="0" smtClean="0">
                <a:latin typeface="Times New Roman" pitchFamily="18" charset="0"/>
              </a:rPr>
              <a:t>Найбільша перемога – </a:t>
            </a:r>
            <a:br>
              <a:rPr lang="uk-UA" sz="4000" b="1" i="1" dirty="0" smtClean="0">
                <a:latin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</a:rPr>
              <a:t>це перемога над собою,</a:t>
            </a:r>
            <a:br>
              <a:rPr lang="uk-UA" sz="4000" b="1" i="1" dirty="0" smtClean="0">
                <a:latin typeface="Times New Roman" pitchFamily="18" charset="0"/>
              </a:rPr>
            </a:br>
            <a:r>
              <a:rPr lang="uk-UA" sz="4000" b="1" i="1" dirty="0" smtClean="0">
                <a:latin typeface="Times New Roman" pitchFamily="18" charset="0"/>
              </a:rPr>
              <a:t>а найганебніше - це бути переможеним своїми пристрастями</a:t>
            </a:r>
            <a:r>
              <a:rPr lang="uk-UA" sz="4000" dirty="0" smtClean="0">
                <a:latin typeface="Times New Roman" pitchFamily="18" charset="0"/>
              </a:rPr>
              <a:t>»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123728" y="5085184"/>
            <a:ext cx="2808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400" b="1" i="1" dirty="0" err="1">
                <a:latin typeface="Times New Roman" pitchFamily="18" charset="0"/>
              </a:rPr>
              <a:t>Демокріт</a:t>
            </a:r>
            <a:endParaRPr lang="uk-UA" sz="4400" b="1" i="1" dirty="0">
              <a:latin typeface="Times New Roman" pitchFamily="18" charset="0"/>
            </a:endParaRPr>
          </a:p>
        </p:txBody>
      </p:sp>
      <p:sp>
        <p:nvSpPr>
          <p:cNvPr id="5125" name="AutoShape 5" descr="1284038458_demokrit-demokrit"/>
          <p:cNvSpPr>
            <a:spLocks noChangeAspect="1" noChangeArrowheads="1"/>
          </p:cNvSpPr>
          <p:nvPr/>
        </p:nvSpPr>
        <p:spPr bwMode="auto">
          <a:xfrm>
            <a:off x="3619500" y="2476500"/>
            <a:ext cx="1905000" cy="19050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5126" name="Picture 6" descr="1284038458_demokrit-demokr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2924175"/>
            <a:ext cx="3765550" cy="3765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980728"/>
            <a:ext cx="643271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329510" cy="2185990"/>
          </a:xfrm>
        </p:spPr>
        <p:txBody>
          <a:bodyPr/>
          <a:lstStyle/>
          <a:p>
            <a:r>
              <a:rPr lang="uk-UA" dirty="0" smtClean="0"/>
              <a:t>Куріння — це добро чи зло?</a:t>
            </a:r>
            <a:endParaRPr lang="en-US" dirty="0" smtClean="0"/>
          </a:p>
          <a:p>
            <a:r>
              <a:rPr lang="uk-UA" dirty="0" smtClean="0"/>
              <a:t> Це потреба організму чи дань моді? </a:t>
            </a:r>
            <a:endParaRPr lang="en-US" dirty="0" smtClean="0"/>
          </a:p>
          <a:p>
            <a:r>
              <a:rPr lang="uk-UA" dirty="0" smtClean="0"/>
              <a:t>Чи можливо в сучасному суспільстві досягти успіху без куріння?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000504"/>
            <a:ext cx="1357322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409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643314"/>
            <a:ext cx="9620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71960" y="4500570"/>
            <a:ext cx="1219202" cy="152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Лікар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5286412" cy="43577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Куріння тютюну — одна з найшкідливіших звичок, небезпечних для здоров'я не лише самих курців, але й для присутніх.</a:t>
            </a:r>
            <a:endParaRPr lang="en-US" dirty="0" smtClean="0"/>
          </a:p>
          <a:p>
            <a:r>
              <a:rPr lang="uk-UA" dirty="0" smtClean="0"/>
              <a:t>Дедалі частіше жертвами тютюнового агресора ста­ють молоді люди, учнівська молодь, а також жінки діто­родного віку. Майбутні матері, які курять, не лише за­напащають своє здоров'я, але й народжують непов­ноцінне потомство, тому що тютюнова отрута вражає його генетичний апарат, затримує фізичний і психічний розвиток.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78" t="3516" r="11144" b="8593"/>
          <a:stretch>
            <a:fillRect/>
          </a:stretch>
        </p:blipFill>
        <p:spPr bwMode="auto">
          <a:xfrm>
            <a:off x="6072198" y="3071810"/>
            <a:ext cx="1928826" cy="31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3581400" y="2995613"/>
            <a:ext cx="228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3200" dirty="0" smtClean="0">
                <a:solidFill>
                  <a:srgbClr val="663300"/>
                </a:solidFill>
                <a:latin typeface="Algerian" pitchFamily="82" charset="0"/>
              </a:rPr>
              <a:t>Нікотин</a:t>
            </a:r>
          </a:p>
          <a:p>
            <a:pPr algn="ctr" eaLnBrk="1" hangingPunct="1">
              <a:spcBef>
                <a:spcPct val="50000"/>
              </a:spcBef>
            </a:pPr>
            <a:r>
              <a:rPr lang="uk-UA" sz="3200" dirty="0" smtClean="0">
                <a:solidFill>
                  <a:srgbClr val="663300"/>
                </a:solidFill>
                <a:latin typeface="Algerian" pitchFamily="82" charset="0"/>
              </a:rPr>
              <a:t>вражає</a:t>
            </a:r>
            <a:endParaRPr lang="ru-RU" sz="3200" dirty="0">
              <a:solidFill>
                <a:srgbClr val="663300"/>
              </a:solidFill>
              <a:latin typeface="Algerian" pitchFamily="82" charset="0"/>
            </a:endParaRP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572000" y="2157413"/>
            <a:ext cx="381000" cy="6858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929" name="AutoShape 9"/>
          <p:cNvSpPr>
            <a:spLocks noChangeArrowheads="1"/>
          </p:cNvSpPr>
          <p:nvPr/>
        </p:nvSpPr>
        <p:spPr bwMode="auto">
          <a:xfrm rot="-1965988">
            <a:off x="31242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930" name="AutoShape 10"/>
          <p:cNvSpPr>
            <a:spLocks noChangeArrowheads="1"/>
          </p:cNvSpPr>
          <p:nvPr/>
        </p:nvSpPr>
        <p:spPr bwMode="auto">
          <a:xfrm rot="-8309324">
            <a:off x="5638800" y="4595813"/>
            <a:ext cx="838200" cy="533400"/>
          </a:xfrm>
          <a:prstGeom prst="leftArrow">
            <a:avLst>
              <a:gd name="adj1" fmla="val 50000"/>
              <a:gd name="adj2" fmla="val 392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5181600" y="557213"/>
            <a:ext cx="24622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dirty="0" err="1" smtClean="0">
                <a:solidFill>
                  <a:srgbClr val="660033"/>
                </a:solidFill>
              </a:rPr>
              <a:t>Ле</a:t>
            </a:r>
            <a:r>
              <a:rPr lang="uk-UA" sz="2800" dirty="0" smtClean="0">
                <a:solidFill>
                  <a:srgbClr val="660033"/>
                </a:solidFill>
              </a:rPr>
              <a:t>гені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762000" y="3071813"/>
            <a:ext cx="2438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uk-UA" sz="2800" dirty="0" smtClean="0">
                <a:solidFill>
                  <a:srgbClr val="660033"/>
                </a:solidFill>
              </a:rPr>
              <a:t>Шлунок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6629400" y="3071813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800" dirty="0" err="1" smtClean="0">
                <a:solidFill>
                  <a:srgbClr val="660033"/>
                </a:solidFill>
              </a:rPr>
              <a:t>Серце</a:t>
            </a:r>
            <a:endParaRPr lang="ru-RU" sz="2800" dirty="0">
              <a:solidFill>
                <a:srgbClr val="66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987566"/>
            <a:ext cx="1462574" cy="1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071942"/>
            <a:ext cx="1071570" cy="151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utoUpdateAnimBg="0"/>
      <p:bldP spid="209928" grpId="0" animBg="1"/>
      <p:bldP spid="209929" grpId="0" animBg="1"/>
      <p:bldP spid="209930" grpId="0" animBg="1"/>
      <p:bldP spid="209931" grpId="0" autoUpdateAnimBg="0"/>
      <p:bldP spid="209932" grpId="0" autoUpdateAnimBg="0"/>
      <p:bldP spid="2099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4071966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Тютюн — причина 95% випадків захворювань на рак легенів. 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Ті, хто багато курить, хворіють на рак легенів у 15—30 разів частіше, ніж некурці. </a:t>
            </a:r>
          </a:p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Курці у 13 разів частіше хворіють на стенокардію (захворювання серця) і в 10 разів частіше — на виразку шлунка.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З'явився навіть новий термін:«хвороби, пов'язані з курінням». Всі курці хворіють на запальний процес у бронхах.  У дитини, яка дихає тютюновим димом, порушується обмін речовин і, перш за все, засвоєння цукру, не­обхідного для живлення тканин організму, який розви­вається. Це проявляється у швидкій втомі, млявості. Дим затримує дуже корисні для дитини ультрафіолетові промені.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143248"/>
            <a:ext cx="2286016" cy="29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298"/>
          <a:stretch>
            <a:fillRect/>
          </a:stretch>
        </p:blipFill>
        <p:spPr bwMode="auto">
          <a:xfrm>
            <a:off x="634707" y="1905000"/>
            <a:ext cx="542928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5214950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7500990" cy="12001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Органи  в організмі людини , які найбільше вражає нікотин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836613"/>
            <a:ext cx="7747026" cy="23749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sz="2400" b="1" dirty="0" smtClean="0">
                <a:solidFill>
                  <a:schemeClr val="bg1"/>
                </a:solidFill>
              </a:rPr>
              <a:t>Паління виключно шкідливо впливає на стан серцево-судинної системи. Особливо чутливі до нікотину </a:t>
            </a:r>
            <a:r>
              <a:rPr lang="uk-UA" sz="2400" b="1" dirty="0" smtClean="0">
                <a:solidFill>
                  <a:srgbClr val="FF0000"/>
                </a:solidFill>
              </a:rPr>
              <a:t>судини серця</a:t>
            </a:r>
            <a:r>
              <a:rPr lang="uk-UA" sz="2400" b="1" dirty="0" smtClean="0">
                <a:solidFill>
                  <a:schemeClr val="bg1"/>
                </a:solidFill>
              </a:rPr>
              <a:t>. У результаті звуження судин після кожної випадкової цигарки, які часто повторюються, може виникнути порушення кровопостачання, живлення міокарда – </a:t>
            </a:r>
            <a:r>
              <a:rPr lang="uk-UA" sz="2400" b="1" dirty="0" smtClean="0">
                <a:solidFill>
                  <a:srgbClr val="FF0000"/>
                </a:solidFill>
              </a:rPr>
              <a:t>ішемічна хвороба серця</a:t>
            </a:r>
            <a:r>
              <a:rPr lang="uk-UA" sz="2400" b="1" dirty="0" smtClean="0">
                <a:solidFill>
                  <a:schemeClr val="bg1"/>
                </a:solidFill>
              </a:rPr>
              <a:t> та її важкі ускладнення. 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 r="19495"/>
          <a:stretch>
            <a:fillRect/>
          </a:stretch>
        </p:blipFill>
        <p:spPr bwMode="auto">
          <a:xfrm>
            <a:off x="2857488" y="3000372"/>
            <a:ext cx="4143404" cy="357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104" y="400148"/>
            <a:ext cx="8065591" cy="6457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787900" y="1700213"/>
            <a:ext cx="4140200" cy="5762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bg1"/>
                </a:solidFill>
              </a:rPr>
              <a:t>РАК ЛЕГЕНІВ У КУРЦЯ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42988" y="188913"/>
            <a:ext cx="7489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5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ВИ ЦЬОГО ХОЧЕТЕ?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283</TotalTime>
  <Words>1038</Words>
  <Application>Microsoft Office PowerPoint</Application>
  <PresentationFormat>Экран (4:3)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Презентация PowerPoint</vt:lpstr>
      <vt:lpstr>Шкідливий вплив тютюнопаління на здоров’я людини.</vt:lpstr>
      <vt:lpstr>Презентация PowerPoint</vt:lpstr>
      <vt:lpstr>Лікар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Перебування дитини в накуреній кімнаті призводить до :</vt:lpstr>
      <vt:lpstr>Презентация PowerPoint</vt:lpstr>
      <vt:lpstr>Нікотин — одна з найсильніших рослинних отрут 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Шкідливий вплив тютюнопаління на здоров’я людини.</dc:title>
  <dc:creator>Admin</dc:creator>
  <cp:lastModifiedBy>Пользователь Windows</cp:lastModifiedBy>
  <cp:revision>35</cp:revision>
  <dcterms:created xsi:type="dcterms:W3CDTF">2014-11-08T16:10:26Z</dcterms:created>
  <dcterms:modified xsi:type="dcterms:W3CDTF">2021-01-27T14:55:33Z</dcterms:modified>
</cp:coreProperties>
</file>