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7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C5CAD-927B-4DAA-97C7-94AE60FB3C0B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E90A7-963A-4965-B91F-F37D68380D0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eg"/><Relationship Id="rId5" Type="http://schemas.openxmlformats.org/officeDocument/2006/relationships/image" Target="../media/image3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jpeg"/><Relationship Id="rId5" Type="http://schemas.openxmlformats.org/officeDocument/2006/relationships/image" Target="../media/image3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64087" y="4221088"/>
            <a:ext cx="3558475" cy="1320552"/>
          </a:xfrm>
        </p:spPr>
        <p:txBody>
          <a:bodyPr>
            <a:normAutofit fontScale="70000" lnSpcReduction="20000"/>
          </a:bodyPr>
          <a:lstStyle/>
          <a:p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Підготувала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Група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222</a:t>
            </a:r>
          </a:p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Галузеве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машинобудування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FF4"/>
              </a:clrFrom>
              <a:clrTo>
                <a:srgbClr val="FEFFF4">
                  <a:alpha val="0"/>
                </a:srgbClr>
              </a:clrTo>
            </a:clrChange>
          </a:blip>
          <a:srcRect t="37209" b="39535"/>
          <a:stretch>
            <a:fillRect/>
          </a:stretch>
        </p:blipFill>
        <p:spPr bwMode="auto">
          <a:xfrm>
            <a:off x="1142976" y="0"/>
            <a:ext cx="6668850" cy="1643050"/>
          </a:xfrm>
          <a:prstGeom prst="rect">
            <a:avLst/>
          </a:prstGeom>
          <a:noFill/>
          <a:effectLst>
            <a:softEdge rad="127000"/>
          </a:effectLst>
        </p:spPr>
      </p:pic>
      <p:grpSp>
        <p:nvGrpSpPr>
          <p:cNvPr id="22" name="Группа 21"/>
          <p:cNvGrpSpPr/>
          <p:nvPr/>
        </p:nvGrpSpPr>
        <p:grpSpPr>
          <a:xfrm>
            <a:off x="0" y="5765416"/>
            <a:ext cx="9144000" cy="1092584"/>
            <a:chOff x="0" y="5765416"/>
            <a:chExt cx="9144000" cy="1092584"/>
          </a:xfrm>
        </p:grpSpPr>
        <p:pic>
          <p:nvPicPr>
            <p:cNvPr id="2050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0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9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2571736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20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5214942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21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r="57144" b="10595"/>
            <a:stretch>
              <a:fillRect/>
            </a:stretch>
          </p:blipFill>
          <p:spPr bwMode="auto">
            <a:xfrm>
              <a:off x="7858148" y="5765416"/>
              <a:ext cx="1285852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</p:grp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482072" y="1772816"/>
            <a:ext cx="8410407" cy="1512168"/>
          </a:xfrm>
        </p:spPr>
        <p:txBody>
          <a:bodyPr>
            <a:normAutofit fontScale="90000"/>
          </a:bodyPr>
          <a:lstStyle/>
          <a:p>
            <a:r>
              <a:rPr lang="ru-RU" sz="49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Вони померли, </a:t>
            </a:r>
            <a:r>
              <a:rPr lang="ru-RU" sz="4900" b="1" i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sz="49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ми жили…</a:t>
            </a:r>
            <a:endParaRPr lang="ru-RU" sz="49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 descr="C:\Users\Юлия\Desktop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65" y="3717032"/>
            <a:ext cx="3172342" cy="182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Юлия\Desktop\«Герої-Крут»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738" y="1845394"/>
            <a:ext cx="3904392" cy="301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4456" y="830483"/>
            <a:ext cx="6900882" cy="857256"/>
          </a:xfrm>
        </p:spPr>
        <p:txBody>
          <a:bodyPr/>
          <a:lstStyle/>
          <a:p>
            <a:r>
              <a:rPr lang="uk-UA" dirty="0" smtClean="0"/>
              <a:t>Бій під Крутами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2062072" y="1988840"/>
            <a:ext cx="6906593" cy="4154234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1800" i="1" dirty="0" err="1">
                <a:latin typeface="Times New Roman" pitchFamily="18" charset="0"/>
                <a:cs typeface="Times New Roman" pitchFamily="18" charset="0"/>
              </a:rPr>
              <a:t>Ще</a:t>
            </a: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 юнаки, </a:t>
            </a:r>
            <a:r>
              <a:rPr lang="ru-RU" sz="1800" i="1" dirty="0" err="1">
                <a:latin typeface="Times New Roman" pitchFamily="18" charset="0"/>
                <a:cs typeface="Times New Roman" pitchFamily="18" charset="0"/>
              </a:rPr>
              <a:t>ще</a:t>
            </a: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i="1" dirty="0" err="1">
                <a:latin typeface="Times New Roman" pitchFamily="18" charset="0"/>
                <a:cs typeface="Times New Roman" pitchFamily="18" charset="0"/>
              </a:rPr>
              <a:t>майже</a:t>
            </a: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i="1" dirty="0" err="1">
                <a:latin typeface="Times New Roman" pitchFamily="18" charset="0"/>
                <a:cs typeface="Times New Roman" pitchFamily="18" charset="0"/>
              </a:rPr>
              <a:t>діти</a:t>
            </a: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,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1800" i="1" dirty="0" err="1">
                <a:latin typeface="Times New Roman" pitchFamily="18" charset="0"/>
                <a:cs typeface="Times New Roman" pitchFamily="18" charset="0"/>
              </a:rPr>
              <a:t>навкруги</a:t>
            </a: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 і смерть, і кров.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“На порох </a:t>
            </a:r>
            <a:r>
              <a:rPr lang="ru-RU" sz="1800" i="1" dirty="0" err="1">
                <a:latin typeface="Times New Roman" pitchFamily="18" charset="0"/>
                <a:cs typeface="Times New Roman" pitchFamily="18" charset="0"/>
              </a:rPr>
              <a:t>стерти</a:t>
            </a: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i="1" dirty="0" err="1">
                <a:latin typeface="Times New Roman" pitchFamily="18" charset="0"/>
                <a:cs typeface="Times New Roman" pitchFamily="18" charset="0"/>
              </a:rPr>
              <a:t>перебити</a:t>
            </a: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!” —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ru-RU" sz="1800" i="1" dirty="0" err="1">
                <a:latin typeface="Times New Roman" pitchFamily="18" charset="0"/>
                <a:cs typeface="Times New Roman" pitchFamily="18" charset="0"/>
              </a:rPr>
              <a:t>Іде</a:t>
            </a: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800" i="1" dirty="0" err="1">
                <a:latin typeface="Times New Roman" pitchFamily="18" charset="0"/>
                <a:cs typeface="Times New Roman" pitchFamily="18" charset="0"/>
              </a:rPr>
              <a:t>Київ</a:t>
            </a: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i="1" dirty="0" err="1">
                <a:latin typeface="Times New Roman" pitchFamily="18" charset="0"/>
                <a:cs typeface="Times New Roman" pitchFamily="18" charset="0"/>
              </a:rPr>
              <a:t>Муравйов</a:t>
            </a: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ru-RU" sz="1800" i="1" dirty="0" err="1">
                <a:latin typeface="Times New Roman" pitchFamily="18" charset="0"/>
                <a:cs typeface="Times New Roman" pitchFamily="18" charset="0"/>
              </a:rPr>
              <a:t>Полків</a:t>
            </a: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i="1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1800" i="1" dirty="0" err="1">
                <a:latin typeface="Times New Roman" pitchFamily="18" charset="0"/>
                <a:cs typeface="Times New Roman" pitchFamily="18" charset="0"/>
              </a:rPr>
              <a:t>зупинити</a:t>
            </a: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,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Та рано </a:t>
            </a:r>
            <a:r>
              <a:rPr lang="ru-RU" sz="1800" i="1" dirty="0" err="1">
                <a:latin typeface="Times New Roman" pitchFamily="18" charset="0"/>
                <a:cs typeface="Times New Roman" pitchFamily="18" charset="0"/>
              </a:rPr>
              <a:t>тішаться</a:t>
            </a: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 кати: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Коли </a:t>
            </a:r>
            <a:r>
              <a:rPr lang="ru-RU" sz="1800" i="1" dirty="0" err="1">
                <a:latin typeface="Times New Roman" pitchFamily="18" charset="0"/>
                <a:cs typeface="Times New Roman" pitchFamily="18" charset="0"/>
              </a:rPr>
              <a:t>стають</a:t>
            </a: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1800" i="1" dirty="0" err="1">
                <a:latin typeface="Times New Roman" pitchFamily="18" charset="0"/>
                <a:cs typeface="Times New Roman" pitchFamily="18" charset="0"/>
              </a:rPr>
              <a:t>зброї</a:t>
            </a: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i="1" dirty="0" err="1">
                <a:latin typeface="Times New Roman" pitchFamily="18" charset="0"/>
                <a:cs typeface="Times New Roman" pitchFamily="18" charset="0"/>
              </a:rPr>
              <a:t>діти</a:t>
            </a: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,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Народ </a:t>
            </a:r>
            <a:r>
              <a:rPr lang="ru-RU" sz="1800" i="1" dirty="0" err="1">
                <a:latin typeface="Times New Roman" pitchFamily="18" charset="0"/>
                <a:cs typeface="Times New Roman" pitchFamily="18" charset="0"/>
              </a:rPr>
              <a:t>цей</a:t>
            </a: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 — не </a:t>
            </a:r>
            <a:r>
              <a:rPr lang="ru-RU" sz="1800" i="1" dirty="0" err="1">
                <a:latin typeface="Times New Roman" pitchFamily="18" charset="0"/>
                <a:cs typeface="Times New Roman" pitchFamily="18" charset="0"/>
              </a:rPr>
              <a:t>перемогти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marL="0" indent="0" algn="r"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Ці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рядки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український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поет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Микола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Луків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присвятив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подвигу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української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молоді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– студентам і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гімназистам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29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січня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1918 року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прийняли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нерівний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бій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більшовицькою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навалою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біля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станції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Крути та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поклали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найдорожче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вівтар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свободи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власні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ru-RU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0" y="6286520"/>
            <a:ext cx="9144000" cy="571480"/>
            <a:chOff x="0" y="5765416"/>
            <a:chExt cx="9144000" cy="1092584"/>
          </a:xfrm>
        </p:grpSpPr>
        <p:pic>
          <p:nvPicPr>
            <p:cNvPr id="13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0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4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2571736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5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5214942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6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r="57144" b="10595"/>
            <a:stretch>
              <a:fillRect/>
            </a:stretch>
          </p:blipFill>
          <p:spPr bwMode="auto">
            <a:xfrm>
              <a:off x="7858148" y="5765416"/>
              <a:ext cx="1285852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</p:grpSp>
      <p:grpSp>
        <p:nvGrpSpPr>
          <p:cNvPr id="18" name="Группа 17"/>
          <p:cNvGrpSpPr/>
          <p:nvPr/>
        </p:nvGrpSpPr>
        <p:grpSpPr>
          <a:xfrm>
            <a:off x="0" y="0"/>
            <a:ext cx="9144000" cy="571480"/>
            <a:chOff x="0" y="5765416"/>
            <a:chExt cx="9144000" cy="1092584"/>
          </a:xfrm>
        </p:grpSpPr>
        <p:pic>
          <p:nvPicPr>
            <p:cNvPr id="19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0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20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2571736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21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5214942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22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r="57144" b="10595"/>
            <a:stretch>
              <a:fillRect/>
            </a:stretch>
          </p:blipFill>
          <p:spPr bwMode="auto">
            <a:xfrm>
              <a:off x="7858148" y="5765416"/>
              <a:ext cx="1285852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</p:grpSp>
      <p:pic>
        <p:nvPicPr>
          <p:cNvPr id="23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FF4"/>
              </a:clrFrom>
              <a:clrTo>
                <a:srgbClr val="FEFFF4">
                  <a:alpha val="0"/>
                </a:srgbClr>
              </a:clrTo>
            </a:clrChange>
          </a:blip>
          <a:srcRect t="37209" b="39535"/>
          <a:stretch>
            <a:fillRect/>
          </a:stretch>
        </p:blipFill>
        <p:spPr bwMode="auto">
          <a:xfrm>
            <a:off x="2000232" y="0"/>
            <a:ext cx="4857784" cy="985637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" name="3...Гімн Україн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32925" y="5733256"/>
            <a:ext cx="199144" cy="1991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5" y="200243"/>
            <a:ext cx="1852823" cy="59428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7266" y="983307"/>
            <a:ext cx="6900882" cy="857256"/>
          </a:xfrm>
        </p:spPr>
        <p:txBody>
          <a:bodyPr/>
          <a:lstStyle/>
          <a:p>
            <a:r>
              <a:rPr lang="uk-UA" dirty="0" smtClean="0"/>
              <a:t>Бій під Крутами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67544" y="1840563"/>
            <a:ext cx="6390472" cy="4302511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ru-RU" dirty="0" err="1"/>
              <a:t>Кінець</a:t>
            </a:r>
            <a:r>
              <a:rPr lang="ru-RU" dirty="0"/>
              <a:t> 1917 року. Молода </a:t>
            </a:r>
            <a:r>
              <a:rPr lang="ru-RU" dirty="0" err="1"/>
              <a:t>Українська</a:t>
            </a:r>
            <a:r>
              <a:rPr lang="ru-RU" dirty="0"/>
              <a:t> Народна </a:t>
            </a:r>
            <a:r>
              <a:rPr lang="ru-RU" dirty="0" err="1"/>
              <a:t>Республіка</a:t>
            </a:r>
            <a:r>
              <a:rPr lang="ru-RU" dirty="0"/>
              <a:t> не так давно проголосила свою </a:t>
            </a:r>
            <a:r>
              <a:rPr lang="ru-RU" dirty="0" err="1"/>
              <a:t>автономію</a:t>
            </a:r>
            <a:r>
              <a:rPr lang="ru-RU" dirty="0"/>
              <a:t> у </a:t>
            </a:r>
            <a:r>
              <a:rPr lang="ru-RU" dirty="0" err="1"/>
              <a:t>складі</a:t>
            </a:r>
            <a:r>
              <a:rPr lang="ru-RU" dirty="0"/>
              <a:t> </a:t>
            </a:r>
            <a:r>
              <a:rPr lang="ru-RU" dirty="0" err="1"/>
              <a:t>Росії</a:t>
            </a:r>
            <a:r>
              <a:rPr lang="ru-RU" dirty="0"/>
              <a:t> і взяла курс на </a:t>
            </a:r>
            <a:r>
              <a:rPr lang="ru-RU" dirty="0" err="1"/>
              <a:t>будівництво</a:t>
            </a:r>
            <a:r>
              <a:rPr lang="ru-RU" dirty="0"/>
              <a:t> </a:t>
            </a:r>
            <a:r>
              <a:rPr lang="ru-RU" dirty="0" err="1"/>
              <a:t>демократичної</a:t>
            </a:r>
            <a:r>
              <a:rPr lang="ru-RU" dirty="0"/>
              <a:t> </a:t>
            </a:r>
            <a:r>
              <a:rPr lang="ru-RU" dirty="0" err="1"/>
              <a:t>держави</a:t>
            </a:r>
            <a:r>
              <a:rPr lang="ru-RU" dirty="0"/>
              <a:t>. </a:t>
            </a:r>
            <a:r>
              <a:rPr lang="ru-RU" dirty="0" err="1"/>
              <a:t>Триває</a:t>
            </a:r>
            <a:r>
              <a:rPr lang="ru-RU" dirty="0"/>
              <a:t> Перша </a:t>
            </a:r>
            <a:r>
              <a:rPr lang="ru-RU" dirty="0" err="1"/>
              <a:t>світова</a:t>
            </a:r>
            <a:r>
              <a:rPr lang="ru-RU" dirty="0"/>
              <a:t> </a:t>
            </a:r>
            <a:r>
              <a:rPr lang="ru-RU" dirty="0" err="1"/>
              <a:t>війна</a:t>
            </a:r>
            <a:r>
              <a:rPr lang="ru-RU" dirty="0"/>
              <a:t>. На </a:t>
            </a:r>
            <a:r>
              <a:rPr lang="ru-RU" dirty="0" err="1"/>
              <a:t>фоні</a:t>
            </a:r>
            <a:r>
              <a:rPr lang="ru-RU" dirty="0"/>
              <a:t> </a:t>
            </a:r>
            <a:r>
              <a:rPr lang="ru-RU" dirty="0" err="1"/>
              <a:t>розвалу</a:t>
            </a:r>
            <a:r>
              <a:rPr lang="ru-RU" dirty="0"/>
              <a:t> </a:t>
            </a:r>
            <a:r>
              <a:rPr lang="ru-RU" dirty="0" err="1"/>
              <a:t>економіки</a:t>
            </a:r>
            <a:r>
              <a:rPr lang="ru-RU" dirty="0"/>
              <a:t> та </a:t>
            </a:r>
            <a:r>
              <a:rPr lang="ru-RU" dirty="0" err="1"/>
              <a:t>більшовицького</a:t>
            </a:r>
            <a:r>
              <a:rPr lang="ru-RU" dirty="0"/>
              <a:t> перевороту, держава </a:t>
            </a:r>
            <a:r>
              <a:rPr lang="ru-RU" dirty="0" err="1"/>
              <a:t>відчайдушно</a:t>
            </a:r>
            <a:r>
              <a:rPr lang="ru-RU" dirty="0"/>
              <a:t> </a:t>
            </a:r>
            <a:r>
              <a:rPr lang="ru-RU" dirty="0" err="1"/>
              <a:t>потребує</a:t>
            </a:r>
            <a:r>
              <a:rPr lang="ru-RU" dirty="0"/>
              <a:t> </a:t>
            </a:r>
            <a:r>
              <a:rPr lang="ru-RU" dirty="0" err="1"/>
              <a:t>підтримки</a:t>
            </a:r>
            <a:r>
              <a:rPr lang="ru-RU" dirty="0"/>
              <a:t> </a:t>
            </a:r>
            <a:r>
              <a:rPr lang="ru-RU" dirty="0" err="1"/>
              <a:t>союзників</a:t>
            </a:r>
            <a:r>
              <a:rPr lang="ru-RU" dirty="0"/>
              <a:t> та сильного </a:t>
            </a:r>
            <a:r>
              <a:rPr lang="ru-RU" dirty="0" err="1"/>
              <a:t>лідера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зможе</a:t>
            </a:r>
            <a:r>
              <a:rPr lang="ru-RU" dirty="0"/>
              <a:t> </a:t>
            </a:r>
            <a:r>
              <a:rPr lang="ru-RU" dirty="0" err="1"/>
              <a:t>сформувати</a:t>
            </a:r>
            <a:r>
              <a:rPr lang="ru-RU" dirty="0"/>
              <a:t> </a:t>
            </a:r>
            <a:r>
              <a:rPr lang="ru-RU" dirty="0" err="1"/>
              <a:t>армію</a:t>
            </a:r>
            <a:r>
              <a:rPr lang="ru-RU" dirty="0"/>
              <a:t>, </a:t>
            </a:r>
            <a:r>
              <a:rPr lang="ru-RU" dirty="0" err="1"/>
              <a:t>спинити</a:t>
            </a:r>
            <a:r>
              <a:rPr lang="ru-RU" dirty="0"/>
              <a:t> </a:t>
            </a:r>
            <a:r>
              <a:rPr lang="ru-RU" dirty="0" err="1"/>
              <a:t>економічну</a:t>
            </a:r>
            <a:r>
              <a:rPr lang="ru-RU" dirty="0"/>
              <a:t> кризу та повести за собою народ.</a:t>
            </a:r>
          </a:p>
          <a:p>
            <a:pPr marL="0" indent="0" algn="just">
              <a:buNone/>
            </a:pPr>
            <a:r>
              <a:rPr lang="ru-RU" dirty="0"/>
              <a:t>17 </a:t>
            </a:r>
            <a:r>
              <a:rPr lang="ru-RU" dirty="0" err="1"/>
              <a:t>грудня</a:t>
            </a:r>
            <a:r>
              <a:rPr lang="ru-RU" dirty="0"/>
              <a:t> 1917 року </a:t>
            </a:r>
            <a:r>
              <a:rPr lang="ru-RU" dirty="0" err="1"/>
              <a:t>Українська</a:t>
            </a:r>
            <a:r>
              <a:rPr lang="ru-RU" dirty="0"/>
              <a:t> Центральна Рада </a:t>
            </a:r>
            <a:r>
              <a:rPr lang="ru-RU" dirty="0" err="1"/>
              <a:t>отримує</a:t>
            </a:r>
            <a:r>
              <a:rPr lang="ru-RU" dirty="0"/>
              <a:t> ультиматум за </a:t>
            </a:r>
            <a:r>
              <a:rPr lang="ru-RU" dirty="0" err="1"/>
              <a:t>підписом</a:t>
            </a:r>
            <a:r>
              <a:rPr lang="ru-RU" dirty="0"/>
              <a:t> </a:t>
            </a:r>
            <a:r>
              <a:rPr lang="ru-RU" dirty="0" err="1"/>
              <a:t>Леніна</a:t>
            </a:r>
            <a:r>
              <a:rPr lang="ru-RU" dirty="0"/>
              <a:t> та </a:t>
            </a:r>
            <a:r>
              <a:rPr lang="ru-RU" dirty="0" err="1"/>
              <a:t>Троцького</a:t>
            </a:r>
            <a:r>
              <a:rPr lang="ru-RU" dirty="0"/>
              <a:t>. </a:t>
            </a:r>
            <a:r>
              <a:rPr lang="ru-RU" dirty="0" err="1"/>
              <a:t>Більшовики</a:t>
            </a:r>
            <a:r>
              <a:rPr lang="ru-RU" dirty="0"/>
              <a:t> </a:t>
            </a:r>
            <a:r>
              <a:rPr lang="ru-RU" dirty="0" err="1"/>
              <a:t>вимагають</a:t>
            </a:r>
            <a:r>
              <a:rPr lang="ru-RU" dirty="0"/>
              <a:t> </a:t>
            </a:r>
            <a:r>
              <a:rPr lang="ru-RU" dirty="0" err="1"/>
              <a:t>негайно</a:t>
            </a:r>
            <a:r>
              <a:rPr lang="ru-RU" dirty="0"/>
              <a:t> </a:t>
            </a:r>
            <a:r>
              <a:rPr lang="ru-RU" dirty="0" err="1"/>
              <a:t>припинити</a:t>
            </a:r>
            <a:r>
              <a:rPr lang="ru-RU" dirty="0"/>
              <a:t> </a:t>
            </a:r>
            <a:r>
              <a:rPr lang="ru-RU" dirty="0" err="1"/>
              <a:t>роззброєння</a:t>
            </a:r>
            <a:r>
              <a:rPr lang="ru-RU" dirty="0"/>
              <a:t> </a:t>
            </a:r>
            <a:r>
              <a:rPr lang="ru-RU" dirty="0" err="1"/>
              <a:t>червоних</a:t>
            </a:r>
            <a:r>
              <a:rPr lang="ru-RU" dirty="0"/>
              <a:t> </a:t>
            </a:r>
            <a:r>
              <a:rPr lang="ru-RU" dirty="0" err="1"/>
              <a:t>військових</a:t>
            </a:r>
            <a:r>
              <a:rPr lang="ru-RU" dirty="0"/>
              <a:t> </a:t>
            </a:r>
            <a:r>
              <a:rPr lang="ru-RU" dirty="0" err="1"/>
              <a:t>загонів</a:t>
            </a:r>
            <a:r>
              <a:rPr lang="ru-RU" dirty="0"/>
              <a:t> і </a:t>
            </a:r>
            <a:r>
              <a:rPr lang="ru-RU" dirty="0" err="1"/>
              <a:t>легалізувати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рівноцінно</a:t>
            </a:r>
            <a:r>
              <a:rPr lang="ru-RU" dirty="0"/>
              <a:t> </a:t>
            </a:r>
            <a:r>
              <a:rPr lang="ru-RU" dirty="0" err="1"/>
              <a:t>проголошенню</a:t>
            </a:r>
            <a:r>
              <a:rPr lang="ru-RU" dirty="0"/>
              <a:t> </a:t>
            </a:r>
            <a:r>
              <a:rPr lang="ru-RU" dirty="0" err="1"/>
              <a:t>війни</a:t>
            </a:r>
            <a:r>
              <a:rPr lang="ru-RU" dirty="0"/>
              <a:t>.</a:t>
            </a:r>
          </a:p>
          <a:p>
            <a:pPr marL="0" indent="0" algn="just">
              <a:buNone/>
            </a:pPr>
            <a:endParaRPr lang="ru-RU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0" y="6286520"/>
            <a:ext cx="9144000" cy="571480"/>
            <a:chOff x="0" y="5765416"/>
            <a:chExt cx="9144000" cy="1092584"/>
          </a:xfrm>
        </p:grpSpPr>
        <p:pic>
          <p:nvPicPr>
            <p:cNvPr id="13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0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4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2571736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5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5214942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6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r="57144" b="10595"/>
            <a:stretch>
              <a:fillRect/>
            </a:stretch>
          </p:blipFill>
          <p:spPr bwMode="auto">
            <a:xfrm>
              <a:off x="7858148" y="5765416"/>
              <a:ext cx="1285852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</p:grpSp>
      <p:grpSp>
        <p:nvGrpSpPr>
          <p:cNvPr id="18" name="Группа 17"/>
          <p:cNvGrpSpPr/>
          <p:nvPr/>
        </p:nvGrpSpPr>
        <p:grpSpPr>
          <a:xfrm>
            <a:off x="0" y="0"/>
            <a:ext cx="9144000" cy="571480"/>
            <a:chOff x="0" y="5765416"/>
            <a:chExt cx="9144000" cy="1092584"/>
          </a:xfrm>
        </p:grpSpPr>
        <p:pic>
          <p:nvPicPr>
            <p:cNvPr id="19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0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20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2571736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21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5214942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22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r="57144" b="10595"/>
            <a:stretch>
              <a:fillRect/>
            </a:stretch>
          </p:blipFill>
          <p:spPr bwMode="auto">
            <a:xfrm>
              <a:off x="7858148" y="5765416"/>
              <a:ext cx="1285852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</p:grpSp>
      <p:pic>
        <p:nvPicPr>
          <p:cNvPr id="23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FF4"/>
              </a:clrFrom>
              <a:clrTo>
                <a:srgbClr val="FEFFF4">
                  <a:alpha val="0"/>
                </a:srgbClr>
              </a:clrTo>
            </a:clrChange>
          </a:blip>
          <a:srcRect t="37209" b="39535"/>
          <a:stretch>
            <a:fillRect/>
          </a:stretch>
        </p:blipFill>
        <p:spPr bwMode="auto">
          <a:xfrm>
            <a:off x="2000232" y="0"/>
            <a:ext cx="4857784" cy="985637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9" t="10509" r="20928" b="7522"/>
          <a:stretch/>
        </p:blipFill>
        <p:spPr>
          <a:xfrm>
            <a:off x="7158588" y="714926"/>
            <a:ext cx="1699660" cy="602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12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7266" y="1091730"/>
            <a:ext cx="6900882" cy="857256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Бій під Крутами</a:t>
            </a:r>
            <a:br>
              <a:rPr lang="uk-UA" dirty="0" smtClean="0"/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Бій під Крутами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600" y="1813325"/>
            <a:ext cx="7128792" cy="4010327"/>
          </a:xfrm>
        </p:spPr>
      </p:pic>
      <p:grpSp>
        <p:nvGrpSpPr>
          <p:cNvPr id="12" name="Группа 11"/>
          <p:cNvGrpSpPr/>
          <p:nvPr/>
        </p:nvGrpSpPr>
        <p:grpSpPr>
          <a:xfrm>
            <a:off x="0" y="6286520"/>
            <a:ext cx="9144000" cy="571480"/>
            <a:chOff x="0" y="5765416"/>
            <a:chExt cx="9144000" cy="1092584"/>
          </a:xfrm>
        </p:grpSpPr>
        <p:pic>
          <p:nvPicPr>
            <p:cNvPr id="13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0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4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2571736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5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5214942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6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r="57144" b="10595"/>
            <a:stretch>
              <a:fillRect/>
            </a:stretch>
          </p:blipFill>
          <p:spPr bwMode="auto">
            <a:xfrm>
              <a:off x="7858148" y="5765416"/>
              <a:ext cx="1285852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</p:grpSp>
      <p:grpSp>
        <p:nvGrpSpPr>
          <p:cNvPr id="18" name="Группа 17"/>
          <p:cNvGrpSpPr/>
          <p:nvPr/>
        </p:nvGrpSpPr>
        <p:grpSpPr>
          <a:xfrm>
            <a:off x="0" y="0"/>
            <a:ext cx="9144000" cy="571480"/>
            <a:chOff x="0" y="5765416"/>
            <a:chExt cx="9144000" cy="1092584"/>
          </a:xfrm>
        </p:grpSpPr>
        <p:pic>
          <p:nvPicPr>
            <p:cNvPr id="19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0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20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2571736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21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5214942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22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r="57144" b="10595"/>
            <a:stretch>
              <a:fillRect/>
            </a:stretch>
          </p:blipFill>
          <p:spPr bwMode="auto">
            <a:xfrm>
              <a:off x="7858148" y="5765416"/>
              <a:ext cx="1285852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</p:grpSp>
      <p:pic>
        <p:nvPicPr>
          <p:cNvPr id="23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FF4"/>
              </a:clrFrom>
              <a:clrTo>
                <a:srgbClr val="FEFFF4">
                  <a:alpha val="0"/>
                </a:srgbClr>
              </a:clrTo>
            </a:clrChange>
          </a:blip>
          <a:srcRect t="37209" b="39535"/>
          <a:stretch>
            <a:fillRect/>
          </a:stretch>
        </p:blipFill>
        <p:spPr bwMode="auto">
          <a:xfrm>
            <a:off x="2000232" y="0"/>
            <a:ext cx="4857784" cy="985637"/>
          </a:xfrm>
          <a:prstGeom prst="rect">
            <a:avLst/>
          </a:prstGeom>
          <a:noFill/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56388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7266" y="933903"/>
            <a:ext cx="6900882" cy="906660"/>
          </a:xfrm>
        </p:spPr>
        <p:txBody>
          <a:bodyPr/>
          <a:lstStyle/>
          <a:p>
            <a:r>
              <a:rPr lang="uk-UA" dirty="0" smtClean="0"/>
              <a:t>Бій під Крутами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851920" y="1840563"/>
            <a:ext cx="5116746" cy="4460157"/>
          </a:xfrm>
        </p:spPr>
        <p:txBody>
          <a:bodyPr numCol="3">
            <a:noAutofit/>
          </a:bodyPr>
          <a:lstStyle/>
          <a:p>
            <a:pPr marL="0" indent="0">
              <a:buNone/>
            </a:pPr>
            <a:endParaRPr lang="ru-RU" sz="1600" dirty="0" smtClean="0"/>
          </a:p>
          <a:p>
            <a:pPr marL="0" indent="0" algn="ctr">
              <a:buNone/>
            </a:pP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Захищати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столицю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було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нікому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15-тисячна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армія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яку на той момент мала УНР,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була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деморалізована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довгою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війною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розчарована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політиці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Центральної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Ради та,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врешті-решт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порушила наказ.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Значну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роль в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цьому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зіграла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більшовицька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пропаганда.</a:t>
            </a:r>
          </a:p>
          <a:p>
            <a:pPr marL="0" indent="0" algn="ctr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цих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умовах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стати на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захист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Києва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були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здатні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мабуть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лише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гімназисти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студенти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5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січня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1918 року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було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створено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студентський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курінь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Січових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стрільців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нараховував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дві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сотні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добровольців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в основному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студентів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київських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університетів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Керівництво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загоном взяв на себе старшина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Андрій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Омельченко.</a:t>
            </a:r>
          </a:p>
          <a:p>
            <a:pPr marL="0" indent="0" algn="ctr">
              <a:buNone/>
            </a:pP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Добровольці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почали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тренування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продовжувались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більше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тижня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до 26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січня0Київської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юнкерської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школи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і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0" y="6286520"/>
            <a:ext cx="9144000" cy="571480"/>
            <a:chOff x="0" y="5765416"/>
            <a:chExt cx="9144000" cy="1092584"/>
          </a:xfrm>
        </p:grpSpPr>
        <p:pic>
          <p:nvPicPr>
            <p:cNvPr id="13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0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4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2571736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5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5214942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6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r="57144" b="10595"/>
            <a:stretch>
              <a:fillRect/>
            </a:stretch>
          </p:blipFill>
          <p:spPr bwMode="auto">
            <a:xfrm>
              <a:off x="7858148" y="5765416"/>
              <a:ext cx="1285852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</p:grpSp>
      <p:grpSp>
        <p:nvGrpSpPr>
          <p:cNvPr id="18" name="Группа 17"/>
          <p:cNvGrpSpPr/>
          <p:nvPr/>
        </p:nvGrpSpPr>
        <p:grpSpPr>
          <a:xfrm>
            <a:off x="0" y="0"/>
            <a:ext cx="9144000" cy="571480"/>
            <a:chOff x="0" y="5765416"/>
            <a:chExt cx="9144000" cy="1092584"/>
          </a:xfrm>
        </p:grpSpPr>
        <p:pic>
          <p:nvPicPr>
            <p:cNvPr id="19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0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20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2571736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21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5214942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22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r="57144" b="10595"/>
            <a:stretch>
              <a:fillRect/>
            </a:stretch>
          </p:blipFill>
          <p:spPr bwMode="auto">
            <a:xfrm>
              <a:off x="7858148" y="5765416"/>
              <a:ext cx="1285852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</p:grpSp>
      <p:pic>
        <p:nvPicPr>
          <p:cNvPr id="23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FF4"/>
              </a:clrFrom>
              <a:clrTo>
                <a:srgbClr val="FEFFF4">
                  <a:alpha val="0"/>
                </a:srgbClr>
              </a:clrTo>
            </a:clrChange>
          </a:blip>
          <a:srcRect t="37209" b="39535"/>
          <a:stretch>
            <a:fillRect/>
          </a:stretch>
        </p:blipFill>
        <p:spPr bwMode="auto">
          <a:xfrm>
            <a:off x="1893091" y="-51734"/>
            <a:ext cx="4857784" cy="985637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074" name="Picture 2" descr="G: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27" y="1840562"/>
            <a:ext cx="3729893" cy="203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4568"/>
          <a:stretch/>
        </p:blipFill>
        <p:spPr>
          <a:xfrm>
            <a:off x="156955" y="4005064"/>
            <a:ext cx="3694965" cy="221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35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7266" y="983307"/>
            <a:ext cx="6900882" cy="857256"/>
          </a:xfrm>
        </p:spPr>
        <p:txBody>
          <a:bodyPr/>
          <a:lstStyle/>
          <a:p>
            <a:r>
              <a:rPr lang="uk-UA" dirty="0" smtClean="0"/>
              <a:t>Бій під Крутами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67544" y="1988840"/>
            <a:ext cx="8501122" cy="4154234"/>
          </a:xfrm>
        </p:spPr>
        <p:txBody>
          <a:bodyPr numCol="1">
            <a:noAutofit/>
          </a:bodyPr>
          <a:lstStyle/>
          <a:p>
            <a:pPr marL="0" indent="355600" algn="just">
              <a:buNone/>
            </a:pP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Вранці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28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січня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сотні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студентського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куреня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прибули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станцію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Крути та почали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рити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окопи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займаючи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позиції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Озброєння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катастрофічно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бракувало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загін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мав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лише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16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кулеметів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невеликий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бронепоїзд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обмаль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патронів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355600" algn="just">
              <a:buNone/>
            </a:pP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Бій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Крутами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розпочався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29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січня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о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дев’ятій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ранку з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бойового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зіткнення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захисників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передовим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загоном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матросів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намагалися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взяти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станцію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одним ударом.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Більшовики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мали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значну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чисельну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перевагу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їхній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трьохтисячний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загін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намагався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взяти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захисників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кільце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З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тилу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крутян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підтримував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бронепоїзд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гарматою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обстрілював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нападників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355600" algn="just"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0" y="6286520"/>
            <a:ext cx="9144000" cy="571480"/>
            <a:chOff x="0" y="5765416"/>
            <a:chExt cx="9144000" cy="1092584"/>
          </a:xfrm>
        </p:grpSpPr>
        <p:pic>
          <p:nvPicPr>
            <p:cNvPr id="13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0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4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2571736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5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5214942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6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r="57144" b="10595"/>
            <a:stretch>
              <a:fillRect/>
            </a:stretch>
          </p:blipFill>
          <p:spPr bwMode="auto">
            <a:xfrm>
              <a:off x="7858148" y="5765416"/>
              <a:ext cx="1285852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</p:grpSp>
      <p:grpSp>
        <p:nvGrpSpPr>
          <p:cNvPr id="18" name="Группа 17"/>
          <p:cNvGrpSpPr/>
          <p:nvPr/>
        </p:nvGrpSpPr>
        <p:grpSpPr>
          <a:xfrm>
            <a:off x="0" y="0"/>
            <a:ext cx="9144000" cy="571480"/>
            <a:chOff x="0" y="5765416"/>
            <a:chExt cx="9144000" cy="1092584"/>
          </a:xfrm>
        </p:grpSpPr>
        <p:pic>
          <p:nvPicPr>
            <p:cNvPr id="19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0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20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2571736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21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5214942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22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r="57144" b="10595"/>
            <a:stretch>
              <a:fillRect/>
            </a:stretch>
          </p:blipFill>
          <p:spPr bwMode="auto">
            <a:xfrm>
              <a:off x="7858148" y="5765416"/>
              <a:ext cx="1285852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</p:grpSp>
      <p:pic>
        <p:nvPicPr>
          <p:cNvPr id="23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FF4"/>
              </a:clrFrom>
              <a:clrTo>
                <a:srgbClr val="FEFFF4">
                  <a:alpha val="0"/>
                </a:srgbClr>
              </a:clrTo>
            </a:clrChange>
          </a:blip>
          <a:srcRect t="37209" b="39535"/>
          <a:stretch>
            <a:fillRect/>
          </a:stretch>
        </p:blipFill>
        <p:spPr bwMode="auto">
          <a:xfrm>
            <a:off x="2000232" y="0"/>
            <a:ext cx="4857784" cy="985637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4098" name="Picture 2" descr="C:\Users\Юлия\Desktop\130393994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07" y="3950080"/>
            <a:ext cx="3810000" cy="2264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426" y="3950080"/>
            <a:ext cx="3576439" cy="230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61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7266" y="983307"/>
            <a:ext cx="6900882" cy="857256"/>
          </a:xfrm>
        </p:spPr>
        <p:txBody>
          <a:bodyPr/>
          <a:lstStyle/>
          <a:p>
            <a:r>
              <a:rPr lang="uk-UA" dirty="0" smtClean="0"/>
              <a:t>Бій під Крутами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67543" y="1840564"/>
            <a:ext cx="6237525" cy="3176874"/>
          </a:xfrm>
        </p:spPr>
        <p:txBody>
          <a:bodyPr numCol="1">
            <a:noAutofit/>
          </a:bodyPr>
          <a:lstStyle/>
          <a:p>
            <a:pPr marL="0" indent="355600" algn="just">
              <a:buNone/>
            </a:pPr>
            <a:r>
              <a:rPr lang="ru-RU" sz="1500" dirty="0"/>
              <a:t>У </a:t>
            </a:r>
            <a:r>
              <a:rPr lang="ru-RU" sz="1500" dirty="0" err="1"/>
              <a:t>запеклому</a:t>
            </a:r>
            <a:r>
              <a:rPr lang="ru-RU" sz="1500" dirty="0"/>
              <a:t> </a:t>
            </a:r>
            <a:r>
              <a:rPr lang="ru-RU" sz="1500" dirty="0" err="1"/>
              <a:t>п’ятигодинному</a:t>
            </a:r>
            <a:r>
              <a:rPr lang="ru-RU" sz="1500" dirty="0"/>
              <a:t> бою </a:t>
            </a:r>
            <a:r>
              <a:rPr lang="ru-RU" sz="1500" dirty="0" err="1"/>
              <a:t>захисники</a:t>
            </a:r>
            <a:r>
              <a:rPr lang="ru-RU" sz="1500" dirty="0"/>
              <a:t> понесли </a:t>
            </a:r>
            <a:r>
              <a:rPr lang="ru-RU" sz="1500" dirty="0" err="1"/>
              <a:t>значні</a:t>
            </a:r>
            <a:r>
              <a:rPr lang="ru-RU" sz="1500" dirty="0"/>
              <a:t> </a:t>
            </a:r>
            <a:r>
              <a:rPr lang="ru-RU" sz="1500" dirty="0" err="1"/>
              <a:t>втрати</a:t>
            </a:r>
            <a:r>
              <a:rPr lang="ru-RU" sz="1500" dirty="0"/>
              <a:t>, але </a:t>
            </a:r>
            <a:r>
              <a:rPr lang="ru-RU" sz="1500" dirty="0" err="1"/>
              <a:t>змогли</a:t>
            </a:r>
            <a:r>
              <a:rPr lang="ru-RU" sz="1500" dirty="0"/>
              <a:t> </a:t>
            </a:r>
            <a:r>
              <a:rPr lang="ru-RU" sz="1500" dirty="0" err="1"/>
              <a:t>відбити</a:t>
            </a:r>
            <a:r>
              <a:rPr lang="ru-RU" sz="1500" dirty="0"/>
              <a:t> </a:t>
            </a:r>
            <a:r>
              <a:rPr lang="ru-RU" sz="1500" dirty="0" err="1"/>
              <a:t>перші</a:t>
            </a:r>
            <a:r>
              <a:rPr lang="ru-RU" sz="1500" dirty="0"/>
              <a:t> атаки ворога. Аж ось почали </a:t>
            </a:r>
            <a:r>
              <a:rPr lang="ru-RU" sz="1500" dirty="0" err="1"/>
              <a:t>закінчуватись</a:t>
            </a:r>
            <a:r>
              <a:rPr lang="ru-RU" sz="1500" dirty="0"/>
              <a:t> </a:t>
            </a:r>
            <a:r>
              <a:rPr lang="ru-RU" sz="1500" dirty="0" err="1"/>
              <a:t>патрони</a:t>
            </a:r>
            <a:r>
              <a:rPr lang="ru-RU" sz="1500" dirty="0"/>
              <a:t>, </a:t>
            </a:r>
            <a:r>
              <a:rPr lang="ru-RU" sz="1500" dirty="0" err="1"/>
              <a:t>замовкла</a:t>
            </a:r>
            <a:r>
              <a:rPr lang="ru-RU" sz="1500" dirty="0"/>
              <a:t> і </a:t>
            </a:r>
            <a:r>
              <a:rPr lang="ru-RU" sz="1500" dirty="0" err="1"/>
              <a:t>гармата</a:t>
            </a:r>
            <a:r>
              <a:rPr lang="ru-RU" sz="1500" dirty="0"/>
              <a:t>, </a:t>
            </a:r>
            <a:r>
              <a:rPr lang="ru-RU" sz="1500" dirty="0" err="1"/>
              <a:t>відстрілявши</a:t>
            </a:r>
            <a:r>
              <a:rPr lang="ru-RU" sz="1500" dirty="0"/>
              <a:t> весь </a:t>
            </a:r>
            <a:r>
              <a:rPr lang="ru-RU" sz="1500" dirty="0" err="1"/>
              <a:t>боєзапас</a:t>
            </a:r>
            <a:r>
              <a:rPr lang="ru-RU" sz="1500" dirty="0"/>
              <a:t>. Омельченко запросив </a:t>
            </a:r>
            <a:r>
              <a:rPr lang="ru-RU" sz="1500" dirty="0" err="1"/>
              <a:t>підтримки</a:t>
            </a:r>
            <a:r>
              <a:rPr lang="ru-RU" sz="1500" dirty="0"/>
              <a:t>, але штаб не </a:t>
            </a:r>
            <a:r>
              <a:rPr lang="ru-RU" sz="1500" dirty="0" err="1"/>
              <a:t>відповів</a:t>
            </a:r>
            <a:r>
              <a:rPr lang="ru-RU" sz="1500" dirty="0"/>
              <a:t>. Як </a:t>
            </a:r>
            <a:r>
              <a:rPr lang="ru-RU" sz="1500" dirty="0" err="1"/>
              <a:t>з’ясувалося</a:t>
            </a:r>
            <a:r>
              <a:rPr lang="ru-RU" sz="1500" dirty="0"/>
              <a:t> </a:t>
            </a:r>
            <a:r>
              <a:rPr lang="ru-RU" sz="1500" dirty="0" err="1"/>
              <a:t>потім</a:t>
            </a:r>
            <a:r>
              <a:rPr lang="ru-RU" sz="1500" dirty="0"/>
              <a:t>, </a:t>
            </a:r>
            <a:r>
              <a:rPr lang="ru-RU" sz="1500" dirty="0" err="1"/>
              <a:t>штабісти</a:t>
            </a:r>
            <a:r>
              <a:rPr lang="ru-RU" sz="1500" dirty="0"/>
              <a:t> кинули </a:t>
            </a:r>
            <a:r>
              <a:rPr lang="ru-RU" sz="1500" dirty="0" err="1"/>
              <a:t>бійців</a:t>
            </a:r>
            <a:r>
              <a:rPr lang="ru-RU" sz="1500" dirty="0"/>
              <a:t> </a:t>
            </a:r>
            <a:r>
              <a:rPr lang="ru-RU" sz="1500" dirty="0" err="1"/>
              <a:t>напризволяще</a:t>
            </a:r>
            <a:r>
              <a:rPr lang="ru-RU" sz="1500" dirty="0"/>
              <a:t>, </a:t>
            </a:r>
            <a:r>
              <a:rPr lang="ru-RU" sz="1500" dirty="0" err="1"/>
              <a:t>втікаючи</a:t>
            </a:r>
            <a:r>
              <a:rPr lang="ru-RU" sz="1500" dirty="0"/>
              <a:t> на </a:t>
            </a:r>
            <a:r>
              <a:rPr lang="ru-RU" sz="1500" dirty="0" err="1"/>
              <a:t>потязі</a:t>
            </a:r>
            <a:r>
              <a:rPr lang="ru-RU" sz="1500" dirty="0"/>
              <a:t> назад до </a:t>
            </a:r>
            <a:r>
              <a:rPr lang="ru-RU" sz="1500" dirty="0" err="1"/>
              <a:t>Києва</a:t>
            </a:r>
            <a:r>
              <a:rPr lang="ru-RU" sz="1500" dirty="0"/>
              <a:t>. Так </a:t>
            </a:r>
            <a:r>
              <a:rPr lang="ru-RU" sz="1500" dirty="0" err="1"/>
              <a:t>поспішали</a:t>
            </a:r>
            <a:r>
              <a:rPr lang="ru-RU" sz="1500" dirty="0"/>
              <a:t>, </a:t>
            </a:r>
            <a:r>
              <a:rPr lang="ru-RU" sz="1500" dirty="0" err="1"/>
              <a:t>що</a:t>
            </a:r>
            <a:r>
              <a:rPr lang="ru-RU" sz="1500" dirty="0"/>
              <a:t> </a:t>
            </a:r>
            <a:r>
              <a:rPr lang="ru-RU" sz="1500" dirty="0" err="1"/>
              <a:t>навіть</a:t>
            </a:r>
            <a:r>
              <a:rPr lang="ru-RU" sz="1500" dirty="0"/>
              <a:t> </a:t>
            </a:r>
            <a:r>
              <a:rPr lang="ru-RU" sz="1500" dirty="0" err="1"/>
              <a:t>забули</a:t>
            </a:r>
            <a:r>
              <a:rPr lang="ru-RU" sz="1500" dirty="0"/>
              <a:t> </a:t>
            </a:r>
            <a:r>
              <a:rPr lang="ru-RU" sz="1500" dirty="0" err="1"/>
              <a:t>відчепити</a:t>
            </a:r>
            <a:r>
              <a:rPr lang="ru-RU" sz="1500" dirty="0"/>
              <a:t> </a:t>
            </a:r>
            <a:r>
              <a:rPr lang="ru-RU" sz="1500" dirty="0" err="1"/>
              <a:t>вагони</a:t>
            </a:r>
            <a:r>
              <a:rPr lang="ru-RU" sz="1500" dirty="0"/>
              <a:t> з </a:t>
            </a:r>
            <a:r>
              <a:rPr lang="ru-RU" sz="1500" dirty="0" err="1"/>
              <a:t>боєкомплектом</a:t>
            </a:r>
            <a:r>
              <a:rPr lang="ru-RU" sz="1500" dirty="0" smtClean="0"/>
              <a:t>…</a:t>
            </a:r>
          </a:p>
          <a:p>
            <a:pPr marL="0" indent="355600" algn="just">
              <a:buNone/>
            </a:pPr>
            <a:r>
              <a:rPr lang="ru-RU" sz="1500" dirty="0"/>
              <a:t>В </a:t>
            </a:r>
            <a:r>
              <a:rPr lang="ru-RU" sz="1500" dirty="0" err="1"/>
              <a:t>цій</a:t>
            </a:r>
            <a:r>
              <a:rPr lang="ru-RU" sz="1500" dirty="0"/>
              <a:t> </a:t>
            </a:r>
            <a:r>
              <a:rPr lang="ru-RU" sz="1500" dirty="0" err="1"/>
              <a:t>ситуації</a:t>
            </a:r>
            <a:r>
              <a:rPr lang="ru-RU" sz="1500" dirty="0"/>
              <a:t> </a:t>
            </a:r>
            <a:r>
              <a:rPr lang="ru-RU" sz="1500" dirty="0" err="1"/>
              <a:t>юнкери</a:t>
            </a:r>
            <a:r>
              <a:rPr lang="ru-RU" sz="1500" dirty="0"/>
              <a:t> та </a:t>
            </a:r>
            <a:r>
              <a:rPr lang="ru-RU" sz="1500" dirty="0" err="1"/>
              <a:t>студенти</a:t>
            </a:r>
            <a:r>
              <a:rPr lang="ru-RU" sz="1500" dirty="0"/>
              <a:t> почали </a:t>
            </a:r>
            <a:r>
              <a:rPr lang="ru-RU" sz="1500" dirty="0" err="1"/>
              <a:t>відступати</a:t>
            </a:r>
            <a:r>
              <a:rPr lang="ru-RU" sz="1500" dirty="0"/>
              <a:t>. У </a:t>
            </a:r>
            <a:r>
              <a:rPr lang="ru-RU" sz="1500" dirty="0" err="1"/>
              <a:t>бійців</a:t>
            </a:r>
            <a:r>
              <a:rPr lang="ru-RU" sz="1500" dirty="0"/>
              <a:t> </a:t>
            </a:r>
            <a:r>
              <a:rPr lang="ru-RU" sz="1500" dirty="0" err="1"/>
              <a:t>Омельченка</a:t>
            </a:r>
            <a:r>
              <a:rPr lang="ru-RU" sz="1500" dirty="0"/>
              <a:t> </a:t>
            </a:r>
            <a:r>
              <a:rPr lang="ru-RU" sz="1500" dirty="0" err="1"/>
              <a:t>позаду</a:t>
            </a:r>
            <a:r>
              <a:rPr lang="ru-RU" sz="1500" dirty="0"/>
              <a:t> </a:t>
            </a:r>
            <a:r>
              <a:rPr lang="ru-RU" sz="1500" dirty="0" err="1"/>
              <a:t>була</a:t>
            </a:r>
            <a:r>
              <a:rPr lang="ru-RU" sz="1500" dirty="0"/>
              <a:t> </a:t>
            </a:r>
            <a:r>
              <a:rPr lang="ru-RU" sz="1500" dirty="0" err="1"/>
              <a:t>відкрита</a:t>
            </a:r>
            <a:r>
              <a:rPr lang="ru-RU" sz="1500" dirty="0"/>
              <a:t> </a:t>
            </a:r>
            <a:r>
              <a:rPr lang="ru-RU" sz="1500" dirty="0" err="1"/>
              <a:t>місцевість</a:t>
            </a:r>
            <a:r>
              <a:rPr lang="ru-RU" sz="1500" dirty="0"/>
              <a:t>, </a:t>
            </a:r>
            <a:r>
              <a:rPr lang="ru-RU" sz="1500" dirty="0" err="1"/>
              <a:t>тож</a:t>
            </a:r>
            <a:r>
              <a:rPr lang="ru-RU" sz="1500" dirty="0"/>
              <a:t> старшина </a:t>
            </a:r>
            <a:r>
              <a:rPr lang="ru-RU" sz="1500" dirty="0" err="1"/>
              <a:t>прийняв</a:t>
            </a:r>
            <a:r>
              <a:rPr lang="ru-RU" sz="1500" dirty="0"/>
              <a:t> </a:t>
            </a:r>
            <a:r>
              <a:rPr lang="ru-RU" sz="1500" dirty="0" err="1"/>
              <a:t>рішення</a:t>
            </a:r>
            <a:r>
              <a:rPr lang="ru-RU" sz="1500" dirty="0"/>
              <a:t> </a:t>
            </a:r>
            <a:r>
              <a:rPr lang="ru-RU" sz="1500" dirty="0" err="1"/>
              <a:t>багнетною</a:t>
            </a:r>
            <a:r>
              <a:rPr lang="ru-RU" sz="1500" dirty="0"/>
              <a:t> атакою </a:t>
            </a:r>
            <a:r>
              <a:rPr lang="ru-RU" sz="1500" dirty="0" err="1"/>
              <a:t>деморалізувати</a:t>
            </a:r>
            <a:r>
              <a:rPr lang="ru-RU" sz="1500" dirty="0"/>
              <a:t> ворога, </a:t>
            </a:r>
            <a:r>
              <a:rPr lang="ru-RU" sz="1500" dirty="0" err="1"/>
              <a:t>щоб</a:t>
            </a:r>
            <a:r>
              <a:rPr lang="ru-RU" sz="1500" dirty="0"/>
              <a:t> </a:t>
            </a:r>
            <a:r>
              <a:rPr lang="ru-RU" sz="1500" dirty="0" err="1"/>
              <a:t>мати</a:t>
            </a:r>
            <a:r>
              <a:rPr lang="ru-RU" sz="1500" dirty="0"/>
              <a:t> </a:t>
            </a:r>
            <a:r>
              <a:rPr lang="ru-RU" sz="1500" dirty="0" err="1"/>
              <a:t>змогу</a:t>
            </a:r>
            <a:r>
              <a:rPr lang="ru-RU" sz="1500" dirty="0"/>
              <a:t> </a:t>
            </a:r>
            <a:r>
              <a:rPr lang="ru-RU" sz="1500" dirty="0" err="1"/>
              <a:t>відступити</a:t>
            </a:r>
            <a:r>
              <a:rPr lang="ru-RU" sz="1500" dirty="0"/>
              <a:t> з </a:t>
            </a:r>
            <a:r>
              <a:rPr lang="ru-RU" sz="1500" dirty="0" err="1"/>
              <a:t>меншими</a:t>
            </a:r>
            <a:r>
              <a:rPr lang="ru-RU" sz="1500" dirty="0"/>
              <a:t> </a:t>
            </a:r>
            <a:r>
              <a:rPr lang="ru-RU" sz="1500" dirty="0" err="1" smtClean="0"/>
              <a:t>втратами</a:t>
            </a:r>
            <a:r>
              <a:rPr lang="ru-RU" sz="1500" dirty="0" smtClean="0"/>
              <a:t>,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0" y="6286520"/>
            <a:ext cx="9144000" cy="571480"/>
            <a:chOff x="0" y="5765416"/>
            <a:chExt cx="9144000" cy="1092584"/>
          </a:xfrm>
        </p:grpSpPr>
        <p:pic>
          <p:nvPicPr>
            <p:cNvPr id="13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0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4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2571736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5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5214942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6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r="57144" b="10595"/>
            <a:stretch>
              <a:fillRect/>
            </a:stretch>
          </p:blipFill>
          <p:spPr bwMode="auto">
            <a:xfrm>
              <a:off x="7858148" y="5765416"/>
              <a:ext cx="1285852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</p:grpSp>
      <p:grpSp>
        <p:nvGrpSpPr>
          <p:cNvPr id="18" name="Группа 17"/>
          <p:cNvGrpSpPr/>
          <p:nvPr/>
        </p:nvGrpSpPr>
        <p:grpSpPr>
          <a:xfrm>
            <a:off x="0" y="0"/>
            <a:ext cx="9144000" cy="571480"/>
            <a:chOff x="0" y="5765416"/>
            <a:chExt cx="9144000" cy="1092584"/>
          </a:xfrm>
        </p:grpSpPr>
        <p:pic>
          <p:nvPicPr>
            <p:cNvPr id="19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0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20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2571736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21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5214942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22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r="57144" b="10595"/>
            <a:stretch>
              <a:fillRect/>
            </a:stretch>
          </p:blipFill>
          <p:spPr bwMode="auto">
            <a:xfrm>
              <a:off x="7858148" y="5765416"/>
              <a:ext cx="1285852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</p:grpSp>
      <p:pic>
        <p:nvPicPr>
          <p:cNvPr id="23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FF4"/>
              </a:clrFrom>
              <a:clrTo>
                <a:srgbClr val="FEFFF4">
                  <a:alpha val="0"/>
                </a:srgbClr>
              </a:clrTo>
            </a:clrChange>
          </a:blip>
          <a:srcRect t="37209" b="39535"/>
          <a:stretch>
            <a:fillRect/>
          </a:stretch>
        </p:blipFill>
        <p:spPr bwMode="auto">
          <a:xfrm>
            <a:off x="2000232" y="0"/>
            <a:ext cx="4857784" cy="985637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5122" name="Picture 2" descr="C:\Users\Юлия\Desktop\u_mat-min-1024x4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97" y="4221088"/>
            <a:ext cx="5827075" cy="191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914" y="983307"/>
            <a:ext cx="2153241" cy="515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74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7266" y="983307"/>
            <a:ext cx="6900882" cy="857256"/>
          </a:xfrm>
        </p:spPr>
        <p:txBody>
          <a:bodyPr/>
          <a:lstStyle/>
          <a:p>
            <a:r>
              <a:rPr lang="uk-UA" dirty="0" smtClean="0"/>
              <a:t>Бій під Крутами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67544" y="1772816"/>
            <a:ext cx="8501122" cy="4370258"/>
          </a:xfrm>
        </p:spPr>
        <p:txBody>
          <a:bodyPr numCol="1">
            <a:noAutofit/>
          </a:bodyPr>
          <a:lstStyle/>
          <a:p>
            <a:pPr marL="0" indent="355600" algn="just">
              <a:buNone/>
            </a:pPr>
            <a:r>
              <a:rPr lang="ru-RU" sz="1600" dirty="0" err="1"/>
              <a:t>Приблизно</a:t>
            </a:r>
            <a:r>
              <a:rPr lang="ru-RU" sz="1600" dirty="0"/>
              <a:t> о 17 </a:t>
            </a:r>
            <a:r>
              <a:rPr lang="ru-RU" sz="1600" dirty="0" err="1"/>
              <a:t>годині</a:t>
            </a:r>
            <a:r>
              <a:rPr lang="ru-RU" sz="1600" dirty="0"/>
              <a:t> </a:t>
            </a:r>
            <a:r>
              <a:rPr lang="ru-RU" sz="1600" dirty="0" err="1"/>
              <a:t>розрізнені</a:t>
            </a:r>
            <a:r>
              <a:rPr lang="ru-RU" sz="1600" dirty="0"/>
              <a:t> </a:t>
            </a:r>
            <a:r>
              <a:rPr lang="ru-RU" sz="1600" dirty="0" err="1"/>
              <a:t>частини</a:t>
            </a:r>
            <a:r>
              <a:rPr lang="ru-RU" sz="1600" dirty="0"/>
              <a:t> </a:t>
            </a:r>
            <a:r>
              <a:rPr lang="ru-RU" sz="1600" dirty="0" err="1"/>
              <a:t>захисників</a:t>
            </a:r>
            <a:r>
              <a:rPr lang="ru-RU" sz="1600" dirty="0"/>
              <a:t> </a:t>
            </a:r>
            <a:r>
              <a:rPr lang="ru-RU" sz="1600" dirty="0" err="1"/>
              <a:t>зібралися</a:t>
            </a:r>
            <a:r>
              <a:rPr lang="ru-RU" sz="1600" dirty="0"/>
              <a:t> разом. </a:t>
            </a:r>
            <a:r>
              <a:rPr lang="ru-RU" sz="1600" dirty="0" err="1"/>
              <a:t>З’ясувалося</a:t>
            </a:r>
            <a:r>
              <a:rPr lang="ru-RU" sz="1600" dirty="0"/>
              <a:t>, </a:t>
            </a:r>
            <a:r>
              <a:rPr lang="ru-RU" sz="1600" dirty="0" err="1"/>
              <a:t>що</a:t>
            </a:r>
            <a:r>
              <a:rPr lang="ru-RU" sz="1600" dirty="0"/>
              <a:t> </a:t>
            </a:r>
            <a:r>
              <a:rPr lang="ru-RU" sz="1600" dirty="0" err="1"/>
              <a:t>немає</a:t>
            </a:r>
            <a:r>
              <a:rPr lang="ru-RU" sz="1600" dirty="0"/>
              <a:t>  </a:t>
            </a:r>
            <a:r>
              <a:rPr lang="ru-RU" sz="1600" dirty="0" err="1"/>
              <a:t>однієї</a:t>
            </a:r>
            <a:r>
              <a:rPr lang="ru-RU" sz="1600" dirty="0"/>
              <a:t> </a:t>
            </a:r>
            <a:r>
              <a:rPr lang="ru-RU" sz="1600" dirty="0" err="1"/>
              <a:t>чоти</a:t>
            </a:r>
            <a:r>
              <a:rPr lang="ru-RU" sz="1600" dirty="0"/>
              <a:t>. </a:t>
            </a:r>
            <a:r>
              <a:rPr lang="ru-RU" sz="1600" dirty="0" err="1"/>
              <a:t>Розвідувальний</a:t>
            </a:r>
            <a:r>
              <a:rPr lang="ru-RU" sz="1600" dirty="0"/>
              <a:t> </a:t>
            </a:r>
            <a:r>
              <a:rPr lang="ru-RU" sz="1600" dirty="0" err="1"/>
              <a:t>загін</a:t>
            </a:r>
            <a:r>
              <a:rPr lang="ru-RU" sz="1600" dirty="0"/>
              <a:t>, </a:t>
            </a:r>
            <a:r>
              <a:rPr lang="ru-RU" sz="1600" dirty="0" err="1"/>
              <a:t>приблизно</a:t>
            </a:r>
            <a:r>
              <a:rPr lang="ru-RU" sz="1600" dirty="0"/>
              <a:t> 30 </a:t>
            </a:r>
            <a:r>
              <a:rPr lang="ru-RU" sz="1600" dirty="0" err="1"/>
              <a:t>бійців</a:t>
            </a:r>
            <a:r>
              <a:rPr lang="ru-RU" sz="1600" dirty="0"/>
              <a:t>, загубив </a:t>
            </a:r>
            <a:r>
              <a:rPr lang="ru-RU" sz="1600" dirty="0" err="1"/>
              <a:t>орієнтир</a:t>
            </a:r>
            <a:r>
              <a:rPr lang="ru-RU" sz="1600" dirty="0"/>
              <a:t> та </a:t>
            </a:r>
            <a:r>
              <a:rPr lang="ru-RU" sz="1600" dirty="0" err="1"/>
              <a:t>потрапив</a:t>
            </a:r>
            <a:r>
              <a:rPr lang="ru-RU" sz="1600" dirty="0"/>
              <a:t> у полон. За </a:t>
            </a:r>
            <a:r>
              <a:rPr lang="ru-RU" sz="1600" dirty="0" err="1"/>
              <a:t>розповідями</a:t>
            </a:r>
            <a:r>
              <a:rPr lang="ru-RU" sz="1600" dirty="0"/>
              <a:t> </a:t>
            </a:r>
            <a:r>
              <a:rPr lang="ru-RU" sz="1600" dirty="0" err="1"/>
              <a:t>очевидців</a:t>
            </a:r>
            <a:r>
              <a:rPr lang="ru-RU" sz="1600" dirty="0"/>
              <a:t>, «</a:t>
            </a:r>
            <a:r>
              <a:rPr lang="ru-RU" sz="1600" dirty="0" err="1"/>
              <a:t>червоні</a:t>
            </a:r>
            <a:r>
              <a:rPr lang="ru-RU" sz="1600" dirty="0"/>
              <a:t>» </a:t>
            </a:r>
            <a:r>
              <a:rPr lang="ru-RU" sz="1600" dirty="0" err="1"/>
              <a:t>жорстоко</a:t>
            </a:r>
            <a:r>
              <a:rPr lang="ru-RU" sz="1600" dirty="0"/>
              <a:t> </a:t>
            </a:r>
            <a:r>
              <a:rPr lang="ru-RU" sz="1600" dirty="0" err="1"/>
              <a:t>знущалися</a:t>
            </a:r>
            <a:r>
              <a:rPr lang="ru-RU" sz="1600" dirty="0"/>
              <a:t> над </a:t>
            </a:r>
            <a:r>
              <a:rPr lang="ru-RU" sz="1600" dirty="0" err="1"/>
              <a:t>полоненими</a:t>
            </a:r>
            <a:r>
              <a:rPr lang="ru-RU" sz="1600" dirty="0"/>
              <a:t>, </a:t>
            </a:r>
            <a:r>
              <a:rPr lang="ru-RU" sz="1600" dirty="0" err="1"/>
              <a:t>потім</a:t>
            </a:r>
            <a:r>
              <a:rPr lang="ru-RU" sz="1600" dirty="0"/>
              <a:t> </a:t>
            </a:r>
            <a:r>
              <a:rPr lang="ru-RU" sz="1600" dirty="0" err="1"/>
              <a:t>всіх</a:t>
            </a:r>
            <a:r>
              <a:rPr lang="ru-RU" sz="1600" dirty="0"/>
              <a:t> </a:t>
            </a:r>
            <a:r>
              <a:rPr lang="ru-RU" sz="1600" dirty="0" err="1"/>
              <a:t>розстріляли</a:t>
            </a:r>
            <a:r>
              <a:rPr lang="ru-RU" sz="1600" dirty="0"/>
              <a:t>. </a:t>
            </a:r>
            <a:r>
              <a:rPr lang="ru-RU" sz="1600" dirty="0" err="1"/>
              <a:t>Ідучи</a:t>
            </a:r>
            <a:r>
              <a:rPr lang="ru-RU" sz="1600" dirty="0"/>
              <a:t> на страту, </a:t>
            </a:r>
            <a:r>
              <a:rPr lang="ru-RU" sz="1600" dirty="0" err="1"/>
              <a:t>Григорій</a:t>
            </a:r>
            <a:r>
              <a:rPr lang="ru-RU" sz="1600" dirty="0"/>
              <a:t> </a:t>
            </a:r>
            <a:r>
              <a:rPr lang="ru-RU" sz="1600" dirty="0" err="1"/>
              <a:t>Піпський</a:t>
            </a:r>
            <a:r>
              <a:rPr lang="ru-RU" sz="1600" dirty="0"/>
              <a:t>, </a:t>
            </a:r>
            <a:r>
              <a:rPr lang="ru-RU" sz="1600" dirty="0" err="1"/>
              <a:t>учень</a:t>
            </a:r>
            <a:r>
              <a:rPr lang="ru-RU" sz="1600" dirty="0"/>
              <a:t> </a:t>
            </a:r>
            <a:r>
              <a:rPr lang="ru-RU" sz="1600" dirty="0" err="1"/>
              <a:t>сьомого</a:t>
            </a:r>
            <a:r>
              <a:rPr lang="ru-RU" sz="1600" dirty="0"/>
              <a:t> </a:t>
            </a:r>
            <a:r>
              <a:rPr lang="ru-RU" sz="1600" dirty="0" err="1"/>
              <a:t>класу</a:t>
            </a:r>
            <a:r>
              <a:rPr lang="ru-RU" sz="1600" dirty="0"/>
              <a:t>, почав </a:t>
            </a:r>
            <a:r>
              <a:rPr lang="ru-RU" sz="1600" dirty="0" err="1"/>
              <a:t>співати</a:t>
            </a:r>
            <a:r>
              <a:rPr lang="ru-RU" sz="1600" dirty="0"/>
              <a:t> «</a:t>
            </a:r>
            <a:r>
              <a:rPr lang="ru-RU" sz="1600" dirty="0" err="1"/>
              <a:t>Ще</a:t>
            </a:r>
            <a:r>
              <a:rPr lang="ru-RU" sz="1600" dirty="0"/>
              <a:t> не </a:t>
            </a:r>
            <a:r>
              <a:rPr lang="ru-RU" sz="1600" dirty="0" err="1"/>
              <a:t>вмерла</a:t>
            </a:r>
            <a:r>
              <a:rPr lang="ru-RU" sz="1600" dirty="0"/>
              <a:t> </a:t>
            </a:r>
            <a:r>
              <a:rPr lang="ru-RU" sz="1600" dirty="0" err="1"/>
              <a:t>Україна</a:t>
            </a:r>
            <a:r>
              <a:rPr lang="ru-RU" sz="1600" dirty="0"/>
              <a:t>», </a:t>
            </a:r>
            <a:r>
              <a:rPr lang="ru-RU" sz="1600" dirty="0" err="1"/>
              <a:t>решта</a:t>
            </a:r>
            <a:r>
              <a:rPr lang="ru-RU" sz="1600" dirty="0"/>
              <a:t> </a:t>
            </a:r>
            <a:r>
              <a:rPr lang="ru-RU" sz="1600" dirty="0" err="1"/>
              <a:t>його</a:t>
            </a:r>
            <a:r>
              <a:rPr lang="ru-RU" sz="1600" dirty="0"/>
              <a:t> </a:t>
            </a:r>
            <a:r>
              <a:rPr lang="ru-RU" sz="1600" dirty="0" err="1"/>
              <a:t>підтримали</a:t>
            </a:r>
            <a:r>
              <a:rPr lang="ru-RU" sz="1600" dirty="0" smtClean="0"/>
              <a:t>.</a:t>
            </a:r>
          </a:p>
          <a:p>
            <a:pPr marL="0" indent="355600" algn="just">
              <a:buNone/>
            </a:pPr>
            <a:r>
              <a:rPr lang="ru-RU" sz="1600" dirty="0"/>
              <a:t>Так </a:t>
            </a:r>
            <a:r>
              <a:rPr lang="ru-RU" sz="1600" dirty="0" err="1"/>
              <a:t>закінчилася</a:t>
            </a:r>
            <a:r>
              <a:rPr lang="ru-RU" sz="1600" dirty="0"/>
              <a:t> битва </a:t>
            </a:r>
            <a:r>
              <a:rPr lang="ru-RU" sz="1600" dirty="0" err="1"/>
              <a:t>під</a:t>
            </a:r>
            <a:r>
              <a:rPr lang="ru-RU" sz="1600" dirty="0"/>
              <a:t> </a:t>
            </a:r>
            <a:r>
              <a:rPr lang="ru-RU" sz="1600" dirty="0" err="1"/>
              <a:t>Крутами</a:t>
            </a:r>
            <a:r>
              <a:rPr lang="ru-RU" sz="1600" dirty="0"/>
              <a:t>. За </a:t>
            </a:r>
            <a:r>
              <a:rPr lang="ru-RU" sz="1600" dirty="0" err="1"/>
              <a:t>різними</a:t>
            </a:r>
            <a:r>
              <a:rPr lang="ru-RU" sz="1600" dirty="0"/>
              <a:t> </a:t>
            </a:r>
            <a:r>
              <a:rPr lang="ru-RU" sz="1600" dirty="0" err="1"/>
              <a:t>джерелами</a:t>
            </a:r>
            <a:r>
              <a:rPr lang="ru-RU" sz="1600" dirty="0"/>
              <a:t>, </a:t>
            </a:r>
            <a:r>
              <a:rPr lang="ru-RU" sz="1600" dirty="0" err="1"/>
              <a:t>українська</a:t>
            </a:r>
            <a:r>
              <a:rPr lang="ru-RU" sz="1600" dirty="0"/>
              <a:t> сторона </a:t>
            </a:r>
            <a:r>
              <a:rPr lang="ru-RU" sz="1600" dirty="0" err="1"/>
              <a:t>втратила</a:t>
            </a:r>
            <a:r>
              <a:rPr lang="ru-RU" sz="1600" dirty="0"/>
              <a:t> </a:t>
            </a:r>
            <a:r>
              <a:rPr lang="ru-RU" sz="1600" dirty="0" err="1"/>
              <a:t>вбитими</a:t>
            </a:r>
            <a:r>
              <a:rPr lang="ru-RU" sz="1600" dirty="0"/>
              <a:t> </a:t>
            </a:r>
            <a:r>
              <a:rPr lang="ru-RU" sz="1600" dirty="0" err="1"/>
              <a:t>від</a:t>
            </a:r>
            <a:r>
              <a:rPr lang="ru-RU" sz="1600" dirty="0"/>
              <a:t> 300 до 400 </a:t>
            </a:r>
            <a:r>
              <a:rPr lang="ru-RU" sz="1600" dirty="0" err="1"/>
              <a:t>чоловік</a:t>
            </a:r>
            <a:r>
              <a:rPr lang="ru-RU" sz="1600" dirty="0"/>
              <a:t>, але </a:t>
            </a:r>
            <a:r>
              <a:rPr lang="ru-RU" sz="1600" dirty="0" err="1"/>
              <a:t>змогла</a:t>
            </a:r>
            <a:r>
              <a:rPr lang="ru-RU" sz="1600" dirty="0"/>
              <a:t> </a:t>
            </a:r>
            <a:r>
              <a:rPr lang="ru-RU" sz="1600" dirty="0" err="1"/>
              <a:t>затримати</a:t>
            </a:r>
            <a:r>
              <a:rPr lang="ru-RU" sz="1600" dirty="0"/>
              <a:t> </a:t>
            </a:r>
            <a:r>
              <a:rPr lang="ru-RU" sz="1600" dirty="0" err="1"/>
              <a:t>більшовицьку</a:t>
            </a:r>
            <a:r>
              <a:rPr lang="ru-RU" sz="1600" dirty="0"/>
              <a:t> </a:t>
            </a:r>
            <a:r>
              <a:rPr lang="ru-RU" sz="1600" dirty="0" err="1"/>
              <a:t>армію</a:t>
            </a:r>
            <a:r>
              <a:rPr lang="ru-RU" sz="1600" dirty="0"/>
              <a:t>, </a:t>
            </a:r>
            <a:r>
              <a:rPr lang="ru-RU" sz="1600" dirty="0" err="1"/>
              <a:t>вигравши</a:t>
            </a:r>
            <a:r>
              <a:rPr lang="ru-RU" sz="1600" dirty="0"/>
              <a:t> для УНР </a:t>
            </a:r>
            <a:r>
              <a:rPr lang="ru-RU" sz="1600" dirty="0" err="1"/>
              <a:t>трохи</a:t>
            </a:r>
            <a:r>
              <a:rPr lang="ru-RU" sz="1600" dirty="0"/>
              <a:t> часу. </a:t>
            </a:r>
            <a:r>
              <a:rPr lang="ru-RU" sz="1600" dirty="0" err="1"/>
              <a:t>Ця</a:t>
            </a:r>
            <a:r>
              <a:rPr lang="ru-RU" sz="1600" dirty="0"/>
              <a:t> </a:t>
            </a:r>
            <a:r>
              <a:rPr lang="ru-RU" sz="1600" dirty="0" err="1"/>
              <a:t>затримка</a:t>
            </a:r>
            <a:r>
              <a:rPr lang="ru-RU" sz="1600" dirty="0"/>
              <a:t> дала </a:t>
            </a:r>
            <a:r>
              <a:rPr lang="ru-RU" sz="1600" dirty="0" err="1"/>
              <a:t>змогу</a:t>
            </a:r>
            <a:r>
              <a:rPr lang="ru-RU" sz="1600" dirty="0"/>
              <a:t> </a:t>
            </a:r>
            <a:r>
              <a:rPr lang="ru-RU" sz="1600" dirty="0" err="1"/>
              <a:t>Центральній</a:t>
            </a:r>
            <a:r>
              <a:rPr lang="ru-RU" sz="1600" dirty="0"/>
              <a:t> </a:t>
            </a:r>
            <a:r>
              <a:rPr lang="ru-RU" sz="1600" dirty="0" err="1"/>
              <a:t>Раді</a:t>
            </a:r>
            <a:r>
              <a:rPr lang="ru-RU" sz="1600" dirty="0"/>
              <a:t> </a:t>
            </a:r>
            <a:r>
              <a:rPr lang="ru-RU" sz="1600" dirty="0" err="1"/>
              <a:t>заключити</a:t>
            </a:r>
            <a:r>
              <a:rPr lang="ru-RU" sz="1600" dirty="0"/>
              <a:t> </a:t>
            </a:r>
            <a:r>
              <a:rPr lang="ru-RU" sz="1600" dirty="0" err="1"/>
              <a:t>Берестейський</a:t>
            </a:r>
            <a:r>
              <a:rPr lang="ru-RU" sz="1600" dirty="0"/>
              <a:t> мир 9 лютого 1918 року та </a:t>
            </a:r>
            <a:r>
              <a:rPr lang="ru-RU" sz="1600" dirty="0" err="1"/>
              <a:t>зберегти</a:t>
            </a:r>
            <a:r>
              <a:rPr lang="ru-RU" sz="1600" dirty="0"/>
              <a:t> </a:t>
            </a:r>
            <a:r>
              <a:rPr lang="ru-RU" sz="1600" dirty="0" err="1"/>
              <a:t>молоду</a:t>
            </a:r>
            <a:r>
              <a:rPr lang="ru-RU" sz="1600" dirty="0"/>
              <a:t> </a:t>
            </a:r>
            <a:r>
              <a:rPr lang="ru-RU" sz="1600" dirty="0" err="1"/>
              <a:t>Українську</a:t>
            </a:r>
            <a:r>
              <a:rPr lang="ru-RU" sz="1600" dirty="0"/>
              <a:t> Державу.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0" y="6286520"/>
            <a:ext cx="9144000" cy="571480"/>
            <a:chOff x="0" y="5765416"/>
            <a:chExt cx="9144000" cy="1092584"/>
          </a:xfrm>
        </p:grpSpPr>
        <p:pic>
          <p:nvPicPr>
            <p:cNvPr id="13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0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4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2571736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5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5214942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6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r="57144" b="10595"/>
            <a:stretch>
              <a:fillRect/>
            </a:stretch>
          </p:blipFill>
          <p:spPr bwMode="auto">
            <a:xfrm>
              <a:off x="7858148" y="5765416"/>
              <a:ext cx="1285852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</p:grpSp>
      <p:grpSp>
        <p:nvGrpSpPr>
          <p:cNvPr id="18" name="Группа 17"/>
          <p:cNvGrpSpPr/>
          <p:nvPr/>
        </p:nvGrpSpPr>
        <p:grpSpPr>
          <a:xfrm>
            <a:off x="0" y="0"/>
            <a:ext cx="9144000" cy="571480"/>
            <a:chOff x="0" y="5765416"/>
            <a:chExt cx="9144000" cy="1092584"/>
          </a:xfrm>
        </p:grpSpPr>
        <p:pic>
          <p:nvPicPr>
            <p:cNvPr id="19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0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20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2571736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21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5214942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22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r="57144" b="10595"/>
            <a:stretch>
              <a:fillRect/>
            </a:stretch>
          </p:blipFill>
          <p:spPr bwMode="auto">
            <a:xfrm>
              <a:off x="7858148" y="5765416"/>
              <a:ext cx="1285852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</p:grpSp>
      <p:pic>
        <p:nvPicPr>
          <p:cNvPr id="23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FF4"/>
              </a:clrFrom>
              <a:clrTo>
                <a:srgbClr val="FEFFF4">
                  <a:alpha val="0"/>
                </a:srgbClr>
              </a:clrTo>
            </a:clrChange>
          </a:blip>
          <a:srcRect t="37209" b="39535"/>
          <a:stretch>
            <a:fillRect/>
          </a:stretch>
        </p:blipFill>
        <p:spPr bwMode="auto">
          <a:xfrm>
            <a:off x="2000232" y="0"/>
            <a:ext cx="4857784" cy="985637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6146" name="Picture 2" descr="C:\Users\Юлия\Desktop\oNAN1bA-mi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041" y="4251842"/>
            <a:ext cx="5872166" cy="202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34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0" y="6286520"/>
            <a:ext cx="9144000" cy="571480"/>
            <a:chOff x="0" y="5765416"/>
            <a:chExt cx="9144000" cy="1092584"/>
          </a:xfrm>
        </p:grpSpPr>
        <p:pic>
          <p:nvPicPr>
            <p:cNvPr id="13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0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4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2571736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5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5214942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6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r="57144" b="10595"/>
            <a:stretch>
              <a:fillRect/>
            </a:stretch>
          </p:blipFill>
          <p:spPr bwMode="auto">
            <a:xfrm>
              <a:off x="7858148" y="5765416"/>
              <a:ext cx="1285852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</p:grpSp>
      <p:grpSp>
        <p:nvGrpSpPr>
          <p:cNvPr id="18" name="Группа 17"/>
          <p:cNvGrpSpPr/>
          <p:nvPr/>
        </p:nvGrpSpPr>
        <p:grpSpPr>
          <a:xfrm>
            <a:off x="0" y="0"/>
            <a:ext cx="9144000" cy="571480"/>
            <a:chOff x="0" y="5765416"/>
            <a:chExt cx="9144000" cy="1092584"/>
          </a:xfrm>
        </p:grpSpPr>
        <p:pic>
          <p:nvPicPr>
            <p:cNvPr id="19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0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20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2571736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21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5214942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22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r="57144" b="10595"/>
            <a:stretch>
              <a:fillRect/>
            </a:stretch>
          </p:blipFill>
          <p:spPr bwMode="auto">
            <a:xfrm>
              <a:off x="7858148" y="5765416"/>
              <a:ext cx="1285852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73" y="0"/>
            <a:ext cx="91575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44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9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</Template>
  <TotalTime>202</TotalTime>
  <Words>634</Words>
  <Application>Microsoft Office PowerPoint</Application>
  <PresentationFormat>Экран (4:3)</PresentationFormat>
  <Paragraphs>33</Paragraphs>
  <Slides>9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9</vt:lpstr>
      <vt:lpstr>Вони померли, щоб ми жили…</vt:lpstr>
      <vt:lpstr>Бій під Крутами</vt:lpstr>
      <vt:lpstr>Бій під Крутами</vt:lpstr>
      <vt:lpstr>Бій під Крутами </vt:lpstr>
      <vt:lpstr>Бій під Крутами</vt:lpstr>
      <vt:lpstr>Бій під Крутами</vt:lpstr>
      <vt:lpstr>Бій під Крутами</vt:lpstr>
      <vt:lpstr>Бій під Крутами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</dc:creator>
  <cp:lastModifiedBy>nazae lavrenchyk</cp:lastModifiedBy>
  <cp:revision>11</cp:revision>
  <dcterms:created xsi:type="dcterms:W3CDTF">2019-01-27T11:37:29Z</dcterms:created>
  <dcterms:modified xsi:type="dcterms:W3CDTF">2021-01-28T18:57:10Z</dcterms:modified>
</cp:coreProperties>
</file>