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61" r:id="rId6"/>
    <p:sldId id="263" r:id="rId7"/>
    <p:sldId id="264" r:id="rId8"/>
    <p:sldId id="262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58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4060B83-D8AF-4EBF-AE2E-1F05B927E94F}" type="datetimeFigureOut">
              <a:rPr lang="uk-UA" smtClean="0"/>
              <a:t>27.01.2021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90C69F0-71A1-4B3F-88F4-3FF73FF3BD64}" type="slidenum">
              <a:rPr lang="uk-UA" smtClean="0"/>
              <a:t>‹№›</a:t>
            </a:fld>
            <a:endParaRPr lang="uk-UA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627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0B83-D8AF-4EBF-AE2E-1F05B927E94F}" type="datetimeFigureOut">
              <a:rPr lang="uk-UA" smtClean="0"/>
              <a:t>27.01.2021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69F0-71A1-4B3F-88F4-3FF73FF3BD6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794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0B83-D8AF-4EBF-AE2E-1F05B927E94F}" type="datetimeFigureOut">
              <a:rPr lang="uk-UA" smtClean="0"/>
              <a:t>27.01.2021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69F0-71A1-4B3F-88F4-3FF73FF3BD6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2201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0B83-D8AF-4EBF-AE2E-1F05B927E94F}" type="datetimeFigureOut">
              <a:rPr lang="uk-UA" smtClean="0"/>
              <a:t>27.01.2021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69F0-71A1-4B3F-88F4-3FF73FF3BD64}" type="slidenum">
              <a:rPr lang="uk-UA" smtClean="0"/>
              <a:t>‹№›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5082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0B83-D8AF-4EBF-AE2E-1F05B927E94F}" type="datetimeFigureOut">
              <a:rPr lang="uk-UA" smtClean="0"/>
              <a:t>27.01.2021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69F0-71A1-4B3F-88F4-3FF73FF3BD6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3702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0B83-D8AF-4EBF-AE2E-1F05B927E94F}" type="datetimeFigureOut">
              <a:rPr lang="uk-UA" smtClean="0"/>
              <a:t>27.01.2021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69F0-71A1-4B3F-88F4-3FF73FF3BD6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0771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0B83-D8AF-4EBF-AE2E-1F05B927E94F}" type="datetimeFigureOut">
              <a:rPr lang="uk-UA" smtClean="0"/>
              <a:t>27.01.2021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69F0-71A1-4B3F-88F4-3FF73FF3BD6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5373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0B83-D8AF-4EBF-AE2E-1F05B927E94F}" type="datetimeFigureOut">
              <a:rPr lang="uk-UA" smtClean="0"/>
              <a:t>27.01.2021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69F0-71A1-4B3F-88F4-3FF73FF3BD6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7446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0B83-D8AF-4EBF-AE2E-1F05B927E94F}" type="datetimeFigureOut">
              <a:rPr lang="uk-UA" smtClean="0"/>
              <a:t>27.01.2021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69F0-71A1-4B3F-88F4-3FF73FF3BD6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26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0B83-D8AF-4EBF-AE2E-1F05B927E94F}" type="datetimeFigureOut">
              <a:rPr lang="uk-UA" smtClean="0"/>
              <a:t>27.01.2021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69F0-71A1-4B3F-88F4-3FF73FF3BD6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2652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0B83-D8AF-4EBF-AE2E-1F05B927E94F}" type="datetimeFigureOut">
              <a:rPr lang="uk-UA" smtClean="0"/>
              <a:t>27.01.2021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69F0-71A1-4B3F-88F4-3FF73FF3BD6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5996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0B83-D8AF-4EBF-AE2E-1F05B927E94F}" type="datetimeFigureOut">
              <a:rPr lang="uk-UA" smtClean="0"/>
              <a:t>27.01.2021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69F0-71A1-4B3F-88F4-3FF73FF3BD6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349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0B83-D8AF-4EBF-AE2E-1F05B927E94F}" type="datetimeFigureOut">
              <a:rPr lang="uk-UA" smtClean="0"/>
              <a:t>27.01.2021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69F0-71A1-4B3F-88F4-3FF73FF3BD6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539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0B83-D8AF-4EBF-AE2E-1F05B927E94F}" type="datetimeFigureOut">
              <a:rPr lang="uk-UA" smtClean="0"/>
              <a:t>27.01.2021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69F0-71A1-4B3F-88F4-3FF73FF3BD6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8418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0B83-D8AF-4EBF-AE2E-1F05B927E94F}" type="datetimeFigureOut">
              <a:rPr lang="uk-UA" smtClean="0"/>
              <a:t>27.01.2021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69F0-71A1-4B3F-88F4-3FF73FF3BD6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211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0B83-D8AF-4EBF-AE2E-1F05B927E94F}" type="datetimeFigureOut">
              <a:rPr lang="uk-UA" smtClean="0"/>
              <a:t>27.01.2021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69F0-71A1-4B3F-88F4-3FF73FF3BD6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119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0B83-D8AF-4EBF-AE2E-1F05B927E94F}" type="datetimeFigureOut">
              <a:rPr lang="uk-UA" smtClean="0"/>
              <a:t>27.01.2021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69F0-71A1-4B3F-88F4-3FF73FF3BD6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1852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4060B83-D8AF-4EBF-AE2E-1F05B927E94F}" type="datetimeFigureOut">
              <a:rPr lang="uk-UA" smtClean="0"/>
              <a:t>27.01.2021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90C69F0-71A1-4B3F-88F4-3FF73FF3BD6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147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030AB-8844-49BC-A7AC-2FBB0CDC8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228059"/>
            <a:ext cx="10396882" cy="1151965"/>
          </a:xfrm>
        </p:spPr>
        <p:txBody>
          <a:bodyPr/>
          <a:lstStyle/>
          <a:p>
            <a:pPr algn="ctr"/>
            <a:r>
              <a:rPr lang="uk-UA" sz="5400" dirty="0"/>
              <a:t>Куріння і алкоголь</a:t>
            </a:r>
            <a:endParaRPr lang="uk-UA" dirty="0"/>
          </a:p>
        </p:txBody>
      </p:sp>
      <p:pic>
        <p:nvPicPr>
          <p:cNvPr id="4" name="Picture 2" descr="C:\Users\chabria\Desktop\новый коллаж1.jpg">
            <a:extLst>
              <a:ext uri="{FF2B5EF4-FFF2-40B4-BE49-F238E27FC236}">
                <a16:creationId xmlns:a16="http://schemas.microsoft.com/office/drawing/2014/main" id="{FF0F3D63-F23E-4382-A564-707FA3228805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522" y="1320903"/>
            <a:ext cx="8432386" cy="421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44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EB136-CE0E-4169-88CE-E836CD969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424" y="-53788"/>
            <a:ext cx="5804646" cy="1151965"/>
          </a:xfrm>
        </p:spPr>
        <p:txBody>
          <a:bodyPr>
            <a:normAutofit fontScale="90000"/>
          </a:bodyPr>
          <a:lstStyle/>
          <a:p>
            <a:r>
              <a:rPr lang="uk-UA" dirty="0"/>
              <a:t>Куріння і алкоголь </a:t>
            </a:r>
          </a:p>
        </p:txBody>
      </p:sp>
      <p:pic>
        <p:nvPicPr>
          <p:cNvPr id="3" name="Picture 2" descr="C:\Users\chabria\Desktop\osnov_zdorov_9_3.jpg">
            <a:extLst>
              <a:ext uri="{FF2B5EF4-FFF2-40B4-BE49-F238E27FC236}">
                <a16:creationId xmlns:a16="http://schemas.microsoft.com/office/drawing/2014/main" id="{ACB748A4-5D2F-427A-8F68-EB86E5A3A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232" y="871393"/>
            <a:ext cx="6834358" cy="474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49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C00CD-6FE8-4ADD-BBD6-9450B35FA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424" y="323954"/>
            <a:ext cx="6378387" cy="1151965"/>
          </a:xfrm>
        </p:spPr>
        <p:txBody>
          <a:bodyPr/>
          <a:lstStyle/>
          <a:p>
            <a:r>
              <a:rPr lang="uk-UA" dirty="0"/>
              <a:t>Куріння та алкоголь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4C728A-8FF8-4963-9B91-AD261E8C987A}"/>
              </a:ext>
            </a:extLst>
          </p:cNvPr>
          <p:cNvSpPr txBox="1"/>
          <p:nvPr/>
        </p:nvSpPr>
        <p:spPr>
          <a:xfrm>
            <a:off x="582706" y="1576630"/>
            <a:ext cx="110265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400" dirty="0" err="1"/>
              <a:t>Підводячи</a:t>
            </a:r>
            <a:r>
              <a:rPr lang="ru-RU" sz="2400" dirty="0"/>
              <a:t> </a:t>
            </a:r>
            <a:r>
              <a:rPr lang="ru-RU" sz="2400" dirty="0" err="1"/>
              <a:t>підсумок</a:t>
            </a:r>
            <a:r>
              <a:rPr lang="ru-RU" sz="2400" dirty="0"/>
              <a:t> </a:t>
            </a:r>
            <a:r>
              <a:rPr lang="ru-RU" sz="2400" dirty="0" err="1"/>
              <a:t>вищесказаному</a:t>
            </a:r>
            <a:r>
              <a:rPr lang="ru-RU" sz="2400" dirty="0"/>
              <a:t>, </a:t>
            </a:r>
            <a:r>
              <a:rPr lang="ru-RU" sz="2400" dirty="0" err="1"/>
              <a:t>підкреслю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спиртні</a:t>
            </a:r>
            <a:r>
              <a:rPr lang="ru-RU" sz="2400" dirty="0"/>
              <a:t> </a:t>
            </a:r>
            <a:r>
              <a:rPr lang="ru-RU" sz="2400" dirty="0" err="1"/>
              <a:t>напої</a:t>
            </a:r>
            <a:r>
              <a:rPr lang="ru-RU" sz="2400" dirty="0"/>
              <a:t> і </a:t>
            </a:r>
            <a:r>
              <a:rPr lang="ru-RU" sz="2400" dirty="0" err="1"/>
              <a:t>тютюнові</a:t>
            </a:r>
            <a:r>
              <a:rPr lang="ru-RU" sz="2400" dirty="0"/>
              <a:t> </a:t>
            </a:r>
            <a:r>
              <a:rPr lang="ru-RU" sz="2400" dirty="0" err="1"/>
              <a:t>вироби</a:t>
            </a:r>
            <a:r>
              <a:rPr lang="ru-RU" sz="2400" dirty="0"/>
              <a:t> – </a:t>
            </a:r>
            <a:r>
              <a:rPr lang="ru-RU" sz="2400" dirty="0" err="1"/>
              <a:t>щонайпотужніші</a:t>
            </a:r>
            <a:r>
              <a:rPr lang="ru-RU" sz="2400" dirty="0"/>
              <a:t> засоби </a:t>
            </a:r>
            <a:r>
              <a:rPr lang="ru-RU" sz="2400" dirty="0" err="1"/>
              <a:t>самогубства</a:t>
            </a:r>
            <a:r>
              <a:rPr lang="ru-RU" sz="2400" dirty="0"/>
              <a:t>, </a:t>
            </a:r>
            <a:r>
              <a:rPr lang="ru-RU" sz="2400" dirty="0" err="1"/>
              <a:t>тим</a:t>
            </a:r>
            <a:r>
              <a:rPr lang="ru-RU" sz="2400" dirty="0"/>
              <a:t> </a:t>
            </a:r>
            <a:r>
              <a:rPr lang="ru-RU" sz="2400" dirty="0" err="1"/>
              <a:t>більше</a:t>
            </a:r>
            <a:r>
              <a:rPr lang="ru-RU" sz="2400" dirty="0"/>
              <a:t> </a:t>
            </a:r>
            <a:r>
              <a:rPr lang="ru-RU" sz="2400" dirty="0" err="1"/>
              <a:t>згубні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дія</a:t>
            </a:r>
            <a:r>
              <a:rPr lang="ru-RU" sz="2400" dirty="0"/>
              <a:t> </a:t>
            </a:r>
            <a:r>
              <a:rPr lang="ru-RU" sz="2400" dirty="0" err="1"/>
              <a:t>помножується</a:t>
            </a:r>
            <a:r>
              <a:rPr lang="ru-RU" sz="2400" dirty="0"/>
              <a:t> з </a:t>
            </a:r>
            <a:r>
              <a:rPr lang="ru-RU" sz="2400" dirty="0" err="1"/>
              <a:t>кожним</a:t>
            </a:r>
            <a:r>
              <a:rPr lang="ru-RU" sz="2400" dirty="0"/>
              <a:t> роком.</a:t>
            </a:r>
          </a:p>
        </p:txBody>
      </p:sp>
      <p:pic>
        <p:nvPicPr>
          <p:cNvPr id="7" name="Picture 2" descr="C:\Users\chabria\Desktop\куріння\zszh1.jpg">
            <a:extLst>
              <a:ext uri="{FF2B5EF4-FFF2-40B4-BE49-F238E27FC236}">
                <a16:creationId xmlns:a16="http://schemas.microsoft.com/office/drawing/2014/main" id="{CC1C28E6-21A6-4E8B-9364-748E06443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82" y="2877670"/>
            <a:ext cx="4679576" cy="256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045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6AE4F1-507E-4771-B5ED-566DD49FC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512" y="2133600"/>
            <a:ext cx="5212975" cy="1559859"/>
          </a:xfrm>
        </p:spPr>
        <p:txBody>
          <a:bodyPr>
            <a:normAutofit fontScale="90000"/>
          </a:bodyPr>
          <a:lstStyle/>
          <a:p>
            <a:r>
              <a:rPr lang="uk-UA" dirty="0"/>
              <a:t>Дякуємо за увагу!</a:t>
            </a:r>
            <a:br>
              <a:rPr lang="uk-UA" dirty="0"/>
            </a:br>
            <a:r>
              <a:rPr lang="uk-UA" dirty="0"/>
              <a:t>                    </a:t>
            </a:r>
            <a:r>
              <a:rPr lang="uk-UA" dirty="0">
                <a:sym typeface="Wingdings" panose="05000000000000000000" pitchFamily="2" charset="2"/>
              </a:rPr>
              <a:t>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04104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7A8CC8-716D-4763-B502-31C4A6E4C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9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59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F4E3C3-5230-4C91-829E-665702282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6282" y="251013"/>
            <a:ext cx="6185648" cy="1075764"/>
          </a:xfrm>
        </p:spPr>
        <p:txBody>
          <a:bodyPr/>
          <a:lstStyle/>
          <a:p>
            <a:r>
              <a:rPr lang="uk-UA" dirty="0"/>
              <a:t>Куріння і алкоголь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17973F1-C240-4C2A-BEE5-86F241E040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24000"/>
            <a:ext cx="10358717" cy="2420471"/>
          </a:xfrm>
        </p:spPr>
        <p:txBody>
          <a:bodyPr>
            <a:normAutofit/>
          </a:bodyPr>
          <a:lstStyle/>
          <a:p>
            <a:r>
              <a:rPr lang="ru-RU" sz="2000" dirty="0"/>
              <a:t>По </a:t>
            </a:r>
            <a:r>
              <a:rPr lang="ru-RU" sz="2000" dirty="0" err="1"/>
              <a:t>даним</a:t>
            </a:r>
            <a:r>
              <a:rPr lang="ru-RU" sz="2000" dirty="0"/>
              <a:t> </a:t>
            </a:r>
            <a:r>
              <a:rPr lang="ru-RU" sz="2000" dirty="0" err="1"/>
              <a:t>вчених</a:t>
            </a:r>
            <a:r>
              <a:rPr lang="ru-RU" sz="2000" dirty="0"/>
              <a:t>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країн</a:t>
            </a:r>
            <a:r>
              <a:rPr lang="ru-RU" sz="2000" dirty="0"/>
              <a:t>, </a:t>
            </a:r>
            <a:r>
              <a:rPr lang="ru-RU" sz="2000" dirty="0" err="1"/>
              <a:t>сигарети</a:t>
            </a:r>
            <a:r>
              <a:rPr lang="ru-RU" sz="2000" dirty="0"/>
              <a:t> </a:t>
            </a:r>
            <a:r>
              <a:rPr lang="ru-RU" sz="2000" dirty="0" err="1"/>
              <a:t>палять</a:t>
            </a:r>
            <a:r>
              <a:rPr lang="ru-RU" sz="2000" dirty="0"/>
              <a:t> в </a:t>
            </a:r>
            <a:r>
              <a:rPr lang="ru-RU" sz="2000" dirty="0" err="1"/>
              <a:t>більшості</a:t>
            </a:r>
            <a:r>
              <a:rPr lang="ru-RU" sz="2000" dirty="0"/>
              <a:t> люди </a:t>
            </a:r>
            <a:r>
              <a:rPr lang="ru-RU" sz="2000" dirty="0" err="1"/>
              <a:t>низького</a:t>
            </a:r>
            <a:r>
              <a:rPr lang="ru-RU" sz="2000" dirty="0"/>
              <a:t> </a:t>
            </a:r>
            <a:r>
              <a:rPr lang="ru-RU" sz="2000" dirty="0" err="1"/>
              <a:t>соціально-економічного</a:t>
            </a:r>
            <a:r>
              <a:rPr lang="ru-RU" sz="2000" dirty="0"/>
              <a:t> </a:t>
            </a:r>
            <a:r>
              <a:rPr lang="ru-RU" sz="2000" dirty="0" err="1"/>
              <a:t>положення</a:t>
            </a:r>
            <a:r>
              <a:rPr lang="ru-RU" sz="2000" dirty="0"/>
              <a:t>. З них </a:t>
            </a:r>
            <a:r>
              <a:rPr lang="ru-RU" sz="2000" dirty="0" err="1"/>
              <a:t>більше</a:t>
            </a:r>
            <a:r>
              <a:rPr lang="ru-RU" sz="2000" dirty="0"/>
              <a:t> </a:t>
            </a:r>
            <a:r>
              <a:rPr lang="ru-RU" sz="2000" dirty="0" err="1"/>
              <a:t>трьох</a:t>
            </a:r>
            <a:r>
              <a:rPr lang="ru-RU" sz="2000" dirty="0"/>
              <a:t> </a:t>
            </a:r>
            <a:r>
              <a:rPr lang="ru-RU" sz="2000" dirty="0" err="1"/>
              <a:t>чвертей</a:t>
            </a:r>
            <a:r>
              <a:rPr lang="ru-RU" sz="2000" dirty="0"/>
              <a:t> </a:t>
            </a:r>
            <a:r>
              <a:rPr lang="ru-RU" sz="2000" dirty="0" err="1"/>
              <a:t>починають</a:t>
            </a:r>
            <a:r>
              <a:rPr lang="ru-RU" sz="2000" dirty="0"/>
              <a:t> </a:t>
            </a:r>
            <a:r>
              <a:rPr lang="ru-RU" sz="2000" dirty="0" err="1"/>
              <a:t>палити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> в </a:t>
            </a:r>
            <a:r>
              <a:rPr lang="ru-RU" sz="2000" dirty="0" err="1"/>
              <a:t>підлітковому</a:t>
            </a:r>
            <a:r>
              <a:rPr lang="ru-RU" sz="2000" dirty="0"/>
              <a:t> </a:t>
            </a:r>
            <a:r>
              <a:rPr lang="ru-RU" sz="2000" dirty="0" err="1"/>
              <a:t>віці</a:t>
            </a:r>
            <a:r>
              <a:rPr lang="ru-RU" sz="2000" dirty="0"/>
              <a:t>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сумний</a:t>
            </a:r>
            <a:r>
              <a:rPr lang="ru-RU" sz="2000" dirty="0"/>
              <a:t> факт. </a:t>
            </a:r>
            <a:r>
              <a:rPr lang="ru-RU" sz="2000" dirty="0" err="1"/>
              <a:t>Численними</a:t>
            </a:r>
            <a:r>
              <a:rPr lang="ru-RU" sz="2000" dirty="0"/>
              <a:t> </a:t>
            </a:r>
            <a:r>
              <a:rPr lang="ru-RU" sz="2000" dirty="0" err="1"/>
              <a:t>епідеміологічними</a:t>
            </a:r>
            <a:r>
              <a:rPr lang="ru-RU" sz="2000" dirty="0"/>
              <a:t> </a:t>
            </a:r>
            <a:r>
              <a:rPr lang="ru-RU" sz="2000" dirty="0" err="1"/>
              <a:t>дослідженнями</a:t>
            </a:r>
            <a:r>
              <a:rPr lang="ru-RU" sz="2000" dirty="0"/>
              <a:t>, </a:t>
            </a:r>
            <a:r>
              <a:rPr lang="ru-RU" sz="2000" dirty="0" err="1"/>
              <a:t>проведеними</a:t>
            </a:r>
            <a:r>
              <a:rPr lang="ru-RU" sz="2000" dirty="0"/>
              <a:t> у 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країнах</a:t>
            </a:r>
            <a:r>
              <a:rPr lang="ru-RU" sz="2000" dirty="0"/>
              <a:t> </a:t>
            </a:r>
            <a:r>
              <a:rPr lang="ru-RU" sz="2000" dirty="0" err="1"/>
              <a:t>світу</a:t>
            </a:r>
            <a:r>
              <a:rPr lang="ru-RU" sz="2000" dirty="0"/>
              <a:t>, доведена роль тютюну в </a:t>
            </a:r>
            <a:r>
              <a:rPr lang="ru-RU" sz="2000" dirty="0" err="1"/>
              <a:t>появі</a:t>
            </a:r>
            <a:r>
              <a:rPr lang="ru-RU" sz="2000" dirty="0"/>
              <a:t> </a:t>
            </a:r>
            <a:r>
              <a:rPr lang="ru-RU" sz="2000" dirty="0" err="1"/>
              <a:t>деяких</a:t>
            </a:r>
            <a:r>
              <a:rPr lang="ru-RU" sz="2000" dirty="0"/>
              <a:t> </a:t>
            </a:r>
            <a:r>
              <a:rPr lang="ru-RU" sz="2000" dirty="0" err="1"/>
              <a:t>пухлин</a:t>
            </a:r>
            <a:r>
              <a:rPr lang="ru-RU" sz="2000" dirty="0"/>
              <a:t>. В </a:t>
            </a:r>
            <a:r>
              <a:rPr lang="ru-RU" sz="2000" dirty="0" err="1"/>
              <a:t>результаті</a:t>
            </a:r>
            <a:r>
              <a:rPr lang="ru-RU" sz="2000" dirty="0"/>
              <a:t> </a:t>
            </a:r>
            <a:r>
              <a:rPr lang="ru-RU" sz="2000" dirty="0" err="1"/>
              <a:t>проведених</a:t>
            </a:r>
            <a:r>
              <a:rPr lang="ru-RU" sz="2000" dirty="0"/>
              <a:t> </a:t>
            </a:r>
            <a:r>
              <a:rPr lang="ru-RU" sz="2000" dirty="0" err="1"/>
              <a:t>наукових</a:t>
            </a:r>
            <a:r>
              <a:rPr lang="ru-RU" sz="2000" dirty="0"/>
              <a:t> </a:t>
            </a:r>
            <a:r>
              <a:rPr lang="ru-RU" sz="2000" dirty="0" err="1"/>
              <a:t>досліджень</a:t>
            </a:r>
            <a:r>
              <a:rPr lang="ru-RU" sz="2000" dirty="0"/>
              <a:t> про </a:t>
            </a:r>
            <a:r>
              <a:rPr lang="ru-RU" sz="2000" dirty="0" err="1"/>
              <a:t>вплив</a:t>
            </a:r>
            <a:r>
              <a:rPr lang="ru-RU" sz="2000" dirty="0"/>
              <a:t> </a:t>
            </a:r>
            <a:r>
              <a:rPr lang="ru-RU" sz="2000" dirty="0" err="1"/>
              <a:t>куріння</a:t>
            </a:r>
            <a:r>
              <a:rPr lang="ru-RU" sz="2000" dirty="0"/>
              <a:t> на </a:t>
            </a:r>
            <a:r>
              <a:rPr lang="ru-RU" sz="2000" dirty="0" err="1"/>
              <a:t>здоров</a:t>
            </a:r>
            <a:r>
              <a:rPr lang="ru-RU" sz="2000" b="1" dirty="0" err="1"/>
              <a:t>'</a:t>
            </a:r>
            <a:r>
              <a:rPr lang="ru-RU" sz="2000" dirty="0" err="1"/>
              <a:t>я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,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зроблені</a:t>
            </a:r>
            <a:r>
              <a:rPr lang="ru-RU" sz="2000" dirty="0"/>
              <a:t> </a:t>
            </a:r>
            <a:r>
              <a:rPr lang="ru-RU" sz="2000" dirty="0" err="1"/>
              <a:t>такі</a:t>
            </a:r>
            <a:r>
              <a:rPr lang="ru-RU" sz="2000" dirty="0"/>
              <a:t> </a:t>
            </a:r>
            <a:r>
              <a:rPr lang="uk-UA" sz="2000" dirty="0"/>
              <a:t>висновки</a:t>
            </a:r>
            <a:r>
              <a:rPr lang="ru-RU" sz="2000" dirty="0"/>
              <a:t>:</a:t>
            </a:r>
          </a:p>
          <a:p>
            <a:endParaRPr lang="uk-UA" dirty="0"/>
          </a:p>
        </p:txBody>
      </p:sp>
      <p:pic>
        <p:nvPicPr>
          <p:cNvPr id="4" name="Picture 4" descr="C:\Users\chabria\Desktop\куріння\beseda-o-vrede-alkogolya.jpg">
            <a:extLst>
              <a:ext uri="{FF2B5EF4-FFF2-40B4-BE49-F238E27FC236}">
                <a16:creationId xmlns:a16="http://schemas.microsoft.com/office/drawing/2014/main" id="{A39CD101-2D54-48F0-9106-4D0529636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87" y="3624492"/>
            <a:ext cx="3165789" cy="189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habria\Desktop\куріння\фото-КП.jpg">
            <a:extLst>
              <a:ext uri="{FF2B5EF4-FFF2-40B4-BE49-F238E27FC236}">
                <a16:creationId xmlns:a16="http://schemas.microsoft.com/office/drawing/2014/main" id="{03D74A75-E9F5-495E-9B0F-CF15659C9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021" y="3680498"/>
            <a:ext cx="2304307" cy="184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habria\Desktop\куріння\4235008_69311_6101563_0a073f6a64023fc0054a9e3ad6b4d981.jpg">
            <a:extLst>
              <a:ext uri="{FF2B5EF4-FFF2-40B4-BE49-F238E27FC236}">
                <a16:creationId xmlns:a16="http://schemas.microsoft.com/office/drawing/2014/main" id="{50C99779-7071-425E-BC88-25D5BF710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173" y="3409338"/>
            <a:ext cx="2114606" cy="211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241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4FE3C-371D-4DA5-B472-D373AC6E0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6282" y="591671"/>
            <a:ext cx="6239436" cy="1228165"/>
          </a:xfrm>
        </p:spPr>
        <p:txBody>
          <a:bodyPr/>
          <a:lstStyle/>
          <a:p>
            <a:r>
              <a:rPr lang="uk-UA" dirty="0"/>
              <a:t>Куріння і алкоголь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D19D834-C761-4CE5-8E16-BA1EDD5DF42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819836"/>
            <a:ext cx="7956176" cy="364863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000" dirty="0"/>
              <a:t>1. Тютюн – один з </a:t>
            </a:r>
            <a:r>
              <a:rPr lang="ru-RU" sz="2000" dirty="0" err="1"/>
              <a:t>наймогутніших</a:t>
            </a:r>
            <a:r>
              <a:rPr lang="ru-RU" sz="2000" dirty="0"/>
              <a:t> </a:t>
            </a:r>
            <a:r>
              <a:rPr lang="ru-RU" sz="2000" dirty="0" err="1"/>
              <a:t>канцерогенів</a:t>
            </a:r>
            <a:r>
              <a:rPr lang="ru-RU" sz="2000" dirty="0"/>
              <a:t> для </a:t>
            </a:r>
            <a:r>
              <a:rPr lang="ru-RU" sz="2000" dirty="0" err="1"/>
              <a:t>людського</a:t>
            </a:r>
            <a:r>
              <a:rPr lang="ru-RU" sz="2000" dirty="0"/>
              <a:t> </a:t>
            </a:r>
            <a:r>
              <a:rPr lang="ru-RU" sz="2000" dirty="0" err="1"/>
              <a:t>організму</a:t>
            </a:r>
            <a:r>
              <a:rPr lang="ru-RU" sz="2000" dirty="0"/>
              <a:t>. </a:t>
            </a:r>
            <a:r>
              <a:rPr lang="ru-RU" sz="2000" dirty="0" err="1"/>
              <a:t>Більшість</a:t>
            </a:r>
            <a:r>
              <a:rPr lang="ru-RU" sz="2000" dirty="0"/>
              <a:t> </a:t>
            </a:r>
            <a:r>
              <a:rPr lang="ru-RU" sz="2000" dirty="0" err="1"/>
              <a:t>видів</a:t>
            </a:r>
            <a:r>
              <a:rPr lang="ru-RU" sz="2000" dirty="0"/>
              <a:t> раку </a:t>
            </a:r>
            <a:r>
              <a:rPr lang="ru-RU" sz="2000" dirty="0" err="1"/>
              <a:t>легень</a:t>
            </a:r>
            <a:r>
              <a:rPr lang="ru-RU" sz="2000" dirty="0"/>
              <a:t>, </a:t>
            </a:r>
            <a:r>
              <a:rPr lang="ru-RU" sz="2000" dirty="0" err="1"/>
              <a:t>порожнини</a:t>
            </a:r>
            <a:r>
              <a:rPr lang="ru-RU" sz="2000" dirty="0"/>
              <a:t> рота, глотки, </a:t>
            </a:r>
            <a:r>
              <a:rPr lang="ru-RU" sz="2000" dirty="0" err="1"/>
              <a:t>гортані</a:t>
            </a:r>
            <a:r>
              <a:rPr lang="ru-RU" sz="2000" dirty="0"/>
              <a:t> і </a:t>
            </a:r>
            <a:r>
              <a:rPr lang="ru-RU" sz="2000" dirty="0" err="1"/>
              <a:t>стравоходу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підшлункової</a:t>
            </a:r>
            <a:r>
              <a:rPr lang="ru-RU" sz="2000" dirty="0"/>
              <a:t> </a:t>
            </a:r>
            <a:r>
              <a:rPr lang="ru-RU" sz="2000" dirty="0" err="1"/>
              <a:t>залози</a:t>
            </a:r>
            <a:r>
              <a:rPr lang="ru-RU" sz="2000" dirty="0"/>
              <a:t> </a:t>
            </a:r>
            <a:r>
              <a:rPr lang="ru-RU" sz="2000" dirty="0" err="1"/>
              <a:t>викликаються</a:t>
            </a:r>
            <a:r>
              <a:rPr lang="ru-RU" sz="2000" dirty="0"/>
              <a:t> </a:t>
            </a:r>
            <a:r>
              <a:rPr lang="ru-RU" sz="2000" dirty="0" err="1"/>
              <a:t>курінням</a:t>
            </a:r>
            <a:r>
              <a:rPr lang="ru-RU" sz="2000" dirty="0"/>
              <a:t>;</a:t>
            </a:r>
          </a:p>
          <a:p>
            <a:pPr marL="0" indent="0" algn="just">
              <a:buNone/>
            </a:pPr>
            <a:r>
              <a:rPr lang="ru-RU" sz="2000" dirty="0"/>
              <a:t>2. </a:t>
            </a:r>
            <a:r>
              <a:rPr lang="ru-RU" sz="2000" dirty="0" err="1"/>
              <a:t>Куріння</a:t>
            </a:r>
            <a:r>
              <a:rPr lang="ru-RU" sz="2000" dirty="0"/>
              <a:t> є одним з </a:t>
            </a:r>
            <a:r>
              <a:rPr lang="ru-RU" sz="2000" dirty="0" err="1"/>
              <a:t>провідних</a:t>
            </a:r>
            <a:r>
              <a:rPr lang="ru-RU" sz="2000" dirty="0"/>
              <a:t> </a:t>
            </a:r>
            <a:r>
              <a:rPr lang="ru-RU" sz="2000" dirty="0" err="1"/>
              <a:t>чинників</a:t>
            </a:r>
            <a:r>
              <a:rPr lang="ru-RU" sz="2000" dirty="0"/>
              <a:t> </a:t>
            </a:r>
            <a:r>
              <a:rPr lang="ru-RU" sz="2000" dirty="0" err="1"/>
              <a:t>ризиків</a:t>
            </a:r>
            <a:r>
              <a:rPr lang="ru-RU" sz="2000" dirty="0"/>
              <a:t> </a:t>
            </a:r>
            <a:r>
              <a:rPr lang="ru-RU" sz="2000" dirty="0" err="1"/>
              <a:t>інфаркту</a:t>
            </a:r>
            <a:r>
              <a:rPr lang="ru-RU" sz="2000" dirty="0"/>
              <a:t> </a:t>
            </a:r>
            <a:r>
              <a:rPr lang="ru-RU" sz="2000" dirty="0" err="1"/>
              <a:t>міокарду</a:t>
            </a:r>
            <a:r>
              <a:rPr lang="ru-RU" sz="2000" dirty="0"/>
              <a:t>, і </a:t>
            </a:r>
            <a:r>
              <a:rPr lang="ru-RU" sz="2000" dirty="0" err="1"/>
              <a:t>захворювання</a:t>
            </a:r>
            <a:r>
              <a:rPr lang="ru-RU" sz="2000" dirty="0"/>
              <a:t> </a:t>
            </a:r>
            <a:r>
              <a:rPr lang="ru-RU" sz="2000" dirty="0" err="1"/>
              <a:t>коронарних</a:t>
            </a:r>
            <a:r>
              <a:rPr lang="ru-RU" sz="2000" dirty="0"/>
              <a:t> (</a:t>
            </a:r>
            <a:r>
              <a:rPr lang="ru-RU" sz="2000" dirty="0" err="1"/>
              <a:t>серцевих</a:t>
            </a:r>
            <a:r>
              <a:rPr lang="ru-RU" sz="2000" dirty="0"/>
              <a:t>) </a:t>
            </a:r>
            <a:r>
              <a:rPr lang="ru-RU" sz="2000" dirty="0" err="1"/>
              <a:t>судин</a:t>
            </a:r>
            <a:r>
              <a:rPr lang="ru-RU" sz="2000" dirty="0"/>
              <a:t>, </a:t>
            </a:r>
            <a:r>
              <a:rPr lang="ru-RU" sz="2000" dirty="0" err="1"/>
              <a:t>сприяє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атеросклерозу. Приводить до </a:t>
            </a:r>
            <a:r>
              <a:rPr lang="ru-RU" sz="2000" dirty="0" err="1"/>
              <a:t>гіпертонії</a:t>
            </a:r>
            <a:r>
              <a:rPr lang="ru-RU" sz="2000" dirty="0"/>
              <a:t> і </a:t>
            </a:r>
            <a:r>
              <a:rPr lang="ru-RU" sz="2000" dirty="0" err="1"/>
              <a:t>гіперхолестеринамії</a:t>
            </a:r>
            <a:r>
              <a:rPr lang="ru-RU" sz="2000" dirty="0"/>
              <a:t> (</a:t>
            </a:r>
            <a:r>
              <a:rPr lang="ru-RU" sz="2000" dirty="0" err="1"/>
              <a:t>підвищенню</a:t>
            </a:r>
            <a:r>
              <a:rPr lang="ru-RU" sz="2000" dirty="0"/>
              <a:t> холестерину в </a:t>
            </a:r>
            <a:r>
              <a:rPr lang="ru-RU" sz="2000" dirty="0" err="1"/>
              <a:t>крові</a:t>
            </a:r>
            <a:r>
              <a:rPr lang="ru-RU" sz="2000" dirty="0"/>
              <a:t>);</a:t>
            </a:r>
          </a:p>
          <a:p>
            <a:pPr marL="0" indent="0" algn="just">
              <a:buNone/>
            </a:pPr>
            <a:r>
              <a:rPr lang="ru-RU" sz="2000" dirty="0"/>
              <a:t>3.Служить причиною </a:t>
            </a:r>
            <a:r>
              <a:rPr lang="ru-RU" sz="2000" dirty="0" err="1"/>
              <a:t>хронічного</a:t>
            </a:r>
            <a:r>
              <a:rPr lang="ru-RU" sz="2000" dirty="0"/>
              <a:t> </a:t>
            </a:r>
          </a:p>
          <a:p>
            <a:pPr marL="0" indent="0" algn="just">
              <a:buNone/>
            </a:pPr>
            <a:r>
              <a:rPr lang="ru-RU" sz="2000" dirty="0" err="1"/>
              <a:t>бронхіту</a:t>
            </a:r>
            <a:r>
              <a:rPr lang="ru-RU" sz="2000" dirty="0"/>
              <a:t>;</a:t>
            </a:r>
          </a:p>
          <a:p>
            <a:pPr marL="0" indent="0" algn="just">
              <a:buNone/>
            </a:pPr>
            <a:r>
              <a:rPr lang="ru-RU" sz="2000" dirty="0"/>
              <a:t>4.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завдати</a:t>
            </a:r>
            <a:r>
              <a:rPr lang="ru-RU" sz="2000" dirty="0"/>
              <a:t> </a:t>
            </a:r>
            <a:r>
              <a:rPr lang="ru-RU" sz="2000" dirty="0" err="1"/>
              <a:t>шкоди</a:t>
            </a:r>
            <a:r>
              <a:rPr lang="ru-RU" sz="2000" dirty="0"/>
              <a:t> </a:t>
            </a:r>
            <a:r>
              <a:rPr lang="ru-RU" sz="2000" dirty="0" err="1"/>
              <a:t>здоров’ю</a:t>
            </a:r>
            <a:r>
              <a:rPr lang="ru-RU" sz="2000" dirty="0"/>
              <a:t> </a:t>
            </a:r>
          </a:p>
          <a:p>
            <a:pPr marL="0" indent="0" algn="just">
              <a:buNone/>
            </a:pPr>
            <a:r>
              <a:rPr lang="ru-RU" sz="2000" dirty="0"/>
              <a:t>некурящих;</a:t>
            </a:r>
          </a:p>
          <a:p>
            <a:endParaRPr lang="uk-UA" dirty="0"/>
          </a:p>
        </p:txBody>
      </p:sp>
      <p:pic>
        <p:nvPicPr>
          <p:cNvPr id="5" name="Picture 2" descr="C:\Users\chabria\Desktop\куріння\images.jpg">
            <a:extLst>
              <a:ext uri="{FF2B5EF4-FFF2-40B4-BE49-F238E27FC236}">
                <a16:creationId xmlns:a16="http://schemas.microsoft.com/office/drawing/2014/main" id="{78B8C4EC-B991-4909-8F6D-18764DD13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827" y="3390902"/>
            <a:ext cx="2077569" cy="207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521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CB6FF-A40F-48CE-8646-AD04D86E1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206" y="89647"/>
            <a:ext cx="6073587" cy="1151965"/>
          </a:xfrm>
        </p:spPr>
        <p:txBody>
          <a:bodyPr/>
          <a:lstStyle/>
          <a:p>
            <a:r>
              <a:rPr lang="uk-UA" dirty="0"/>
              <a:t>Куріння і алкоголь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AE90199-DA54-4001-B0A7-53B0661D47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241612"/>
            <a:ext cx="7221071" cy="413297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dirty="0"/>
              <a:t>Як не </a:t>
            </a:r>
            <a:r>
              <a:rPr lang="ru-RU" sz="2000" dirty="0" err="1"/>
              <a:t>жахливо</a:t>
            </a:r>
            <a:r>
              <a:rPr lang="ru-RU" sz="2000" dirty="0"/>
              <a:t>, але </a:t>
            </a:r>
            <a:r>
              <a:rPr lang="ru-RU" sz="2000" dirty="0" err="1"/>
              <a:t>куріння</a:t>
            </a:r>
            <a:r>
              <a:rPr lang="ru-RU" sz="2000" dirty="0"/>
              <a:t> є причиною практично </a:t>
            </a:r>
            <a:r>
              <a:rPr lang="ru-RU" sz="2000" dirty="0" err="1"/>
              <a:t>кожної</a:t>
            </a:r>
            <a:r>
              <a:rPr lang="ru-RU" sz="2000" dirty="0"/>
              <a:t> </a:t>
            </a:r>
            <a:r>
              <a:rPr lang="ru-RU" sz="2000" dirty="0" err="1"/>
              <a:t>шостої</a:t>
            </a:r>
            <a:r>
              <a:rPr lang="ru-RU" sz="2000" dirty="0"/>
              <a:t> </a:t>
            </a:r>
            <a:r>
              <a:rPr lang="ru-RU" sz="2000" dirty="0" err="1"/>
              <a:t>смерті</a:t>
            </a:r>
            <a:r>
              <a:rPr lang="ru-RU" sz="2000" dirty="0"/>
              <a:t>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найбагатообразніша</a:t>
            </a:r>
            <a:r>
              <a:rPr lang="ru-RU" sz="2000" dirty="0"/>
              <a:t> причина </a:t>
            </a:r>
            <a:r>
              <a:rPr lang="ru-RU" sz="2000" dirty="0" err="1"/>
              <a:t>смерті</a:t>
            </a:r>
            <a:r>
              <a:rPr lang="ru-RU" sz="2000" dirty="0"/>
              <a:t>. </a:t>
            </a:r>
            <a:r>
              <a:rPr lang="ru-RU" sz="2000" dirty="0" err="1"/>
              <a:t>Куріння</a:t>
            </a:r>
            <a:r>
              <a:rPr lang="ru-RU" sz="2000" dirty="0"/>
              <a:t> є причиною 90% </a:t>
            </a:r>
            <a:r>
              <a:rPr lang="ru-RU" sz="2000" dirty="0" err="1"/>
              <a:t>всіх</a:t>
            </a:r>
            <a:r>
              <a:rPr lang="ru-RU" sz="2000" dirty="0"/>
              <a:t> смертей </a:t>
            </a:r>
            <a:r>
              <a:rPr lang="ru-RU" sz="2000" dirty="0" err="1"/>
              <a:t>від</a:t>
            </a:r>
            <a:r>
              <a:rPr lang="ru-RU" sz="2000" dirty="0"/>
              <a:t> раку </a:t>
            </a:r>
            <a:r>
              <a:rPr lang="ru-RU" sz="2000" dirty="0" err="1"/>
              <a:t>легень</a:t>
            </a:r>
            <a:r>
              <a:rPr lang="ru-RU" sz="2000" dirty="0"/>
              <a:t>, 92% смертей </a:t>
            </a:r>
            <a:r>
              <a:rPr lang="ru-RU" sz="2000" dirty="0" err="1"/>
              <a:t>від</a:t>
            </a:r>
            <a:r>
              <a:rPr lang="ru-RU" sz="2000" dirty="0"/>
              <a:t> раку </a:t>
            </a:r>
            <a:r>
              <a:rPr lang="ru-RU" sz="2000" dirty="0" err="1"/>
              <a:t>ротової</a:t>
            </a:r>
            <a:r>
              <a:rPr lang="ru-RU" sz="2000" dirty="0"/>
              <a:t> </a:t>
            </a:r>
            <a:r>
              <a:rPr lang="ru-RU" sz="2000" dirty="0" err="1"/>
              <a:t>порожнини</a:t>
            </a:r>
            <a:r>
              <a:rPr lang="ru-RU" sz="2000" dirty="0"/>
              <a:t>, </a:t>
            </a:r>
            <a:r>
              <a:rPr lang="ru-RU" sz="2000" dirty="0" err="1"/>
              <a:t>гортані</a:t>
            </a:r>
            <a:r>
              <a:rPr lang="ru-RU" sz="2000" dirty="0"/>
              <a:t>, губ. 80% смертей </a:t>
            </a:r>
            <a:r>
              <a:rPr lang="ru-RU" sz="2000" dirty="0" err="1"/>
              <a:t>від</a:t>
            </a:r>
            <a:r>
              <a:rPr lang="ru-RU" sz="2000" dirty="0"/>
              <a:t> раку </a:t>
            </a:r>
            <a:r>
              <a:rPr lang="ru-RU" sz="2000" dirty="0" err="1"/>
              <a:t>стравоходу</a:t>
            </a:r>
            <a:r>
              <a:rPr lang="ru-RU" sz="2000" dirty="0"/>
              <a:t>, 48% смертей </a:t>
            </a:r>
            <a:r>
              <a:rPr lang="ru-RU" sz="2000" dirty="0" err="1"/>
              <a:t>від</a:t>
            </a:r>
            <a:r>
              <a:rPr lang="ru-RU" sz="2000" dirty="0"/>
              <a:t> раку </a:t>
            </a:r>
            <a:r>
              <a:rPr lang="ru-RU" sz="2000" dirty="0" err="1"/>
              <a:t>нирок</a:t>
            </a:r>
            <a:r>
              <a:rPr lang="ru-RU" sz="2000" dirty="0"/>
              <a:t>, 47% смертей </a:t>
            </a:r>
            <a:r>
              <a:rPr lang="ru-RU" sz="2000" dirty="0" err="1"/>
              <a:t>від</a:t>
            </a:r>
            <a:r>
              <a:rPr lang="ru-RU" sz="2000" dirty="0"/>
              <a:t> рак</a:t>
            </a:r>
            <a:r>
              <a:rPr lang="uk-UA" sz="2000" dirty="0"/>
              <a:t>у </a:t>
            </a:r>
            <a:r>
              <a:rPr lang="ru-RU" sz="2000" dirty="0" err="1"/>
              <a:t>жовчного</a:t>
            </a:r>
            <a:r>
              <a:rPr lang="ru-RU" sz="2000" dirty="0"/>
              <a:t> </a:t>
            </a:r>
            <a:r>
              <a:rPr lang="ru-RU" sz="2000" dirty="0" err="1"/>
              <a:t>міхура</a:t>
            </a:r>
            <a:r>
              <a:rPr lang="ru-RU" sz="2000" dirty="0"/>
              <a:t>, 29% </a:t>
            </a:r>
            <a:r>
              <a:rPr lang="ru-RU" sz="2000" dirty="0" err="1"/>
              <a:t>від</a:t>
            </a:r>
            <a:r>
              <a:rPr lang="ru-RU" sz="2000" dirty="0"/>
              <a:t> рак</a:t>
            </a:r>
            <a:r>
              <a:rPr lang="uk-UA" sz="2000" dirty="0"/>
              <a:t>у</a:t>
            </a:r>
            <a:r>
              <a:rPr lang="ru-RU" sz="2000" dirty="0"/>
              <a:t> </a:t>
            </a:r>
            <a:r>
              <a:rPr lang="ru-RU" sz="2000" dirty="0" err="1"/>
              <a:t>підшлункової</a:t>
            </a:r>
            <a:r>
              <a:rPr lang="ru-RU" sz="2000" dirty="0"/>
              <a:t> </a:t>
            </a:r>
            <a:r>
              <a:rPr lang="ru-RU" sz="2000" dirty="0" err="1"/>
              <a:t>залози</a:t>
            </a:r>
            <a:r>
              <a:rPr lang="ru-RU" sz="2000" dirty="0"/>
              <a:t> і 17% </a:t>
            </a:r>
            <a:r>
              <a:rPr lang="ru-RU" sz="2000" dirty="0" err="1"/>
              <a:t>від</a:t>
            </a:r>
            <a:r>
              <a:rPr lang="ru-RU" sz="2000" dirty="0"/>
              <a:t> рак</a:t>
            </a:r>
            <a:r>
              <a:rPr lang="uk-UA" sz="2000" dirty="0"/>
              <a:t>у</a:t>
            </a:r>
            <a:r>
              <a:rPr lang="ru-RU" sz="2000" dirty="0"/>
              <a:t> шлунку.18% 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випадків</a:t>
            </a:r>
            <a:r>
              <a:rPr lang="ru-RU" sz="2000" dirty="0"/>
              <a:t> </a:t>
            </a:r>
            <a:r>
              <a:rPr lang="ru-RU" sz="2000" dirty="0" err="1"/>
              <a:t>низької</a:t>
            </a:r>
            <a:r>
              <a:rPr lang="ru-RU" sz="2000" dirty="0"/>
              <a:t> ваги </a:t>
            </a:r>
            <a:r>
              <a:rPr lang="ru-RU" sz="2000" dirty="0" err="1"/>
              <a:t>новонароджених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, </a:t>
            </a:r>
            <a:r>
              <a:rPr lang="ru-RU" sz="2000" dirty="0" err="1"/>
              <a:t>скороченої</a:t>
            </a:r>
            <a:r>
              <a:rPr lang="ru-RU" sz="2000" dirty="0"/>
              <a:t> </a:t>
            </a:r>
            <a:r>
              <a:rPr lang="ru-RU" sz="2000" dirty="0" err="1"/>
              <a:t>вагітності</a:t>
            </a:r>
            <a:r>
              <a:rPr lang="ru-RU" sz="2000" dirty="0"/>
              <a:t> і </a:t>
            </a:r>
            <a:r>
              <a:rPr lang="ru-RU" sz="2000" dirty="0" err="1"/>
              <a:t>раптової</a:t>
            </a:r>
            <a:r>
              <a:rPr lang="ru-RU" sz="2000" dirty="0"/>
              <a:t> </a:t>
            </a:r>
            <a:r>
              <a:rPr lang="ru-RU" sz="2000" dirty="0" err="1"/>
              <a:t>смерті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dirty="0"/>
              <a:t> </a:t>
            </a:r>
            <a:r>
              <a:rPr lang="ru-RU" sz="2000" dirty="0" err="1"/>
              <a:t>немовляти</a:t>
            </a:r>
            <a:r>
              <a:rPr lang="ru-RU" sz="2000" dirty="0"/>
              <a:t> </a:t>
            </a:r>
            <a:r>
              <a:rPr lang="ru-RU" sz="2000" dirty="0" err="1"/>
              <a:t>обумовлено</a:t>
            </a:r>
            <a:r>
              <a:rPr lang="ru-RU" sz="2000" dirty="0"/>
              <a:t> </a:t>
            </a:r>
          </a:p>
          <a:p>
            <a:pPr marL="0" indent="0" algn="just">
              <a:buNone/>
            </a:pPr>
            <a:r>
              <a:rPr lang="ru-RU" sz="2000" dirty="0" err="1"/>
              <a:t>курінням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вагітності</a:t>
            </a:r>
            <a:r>
              <a:rPr lang="ru-RU" sz="2000" dirty="0"/>
              <a:t>.</a:t>
            </a:r>
          </a:p>
          <a:p>
            <a:endParaRPr lang="uk-UA" dirty="0"/>
          </a:p>
        </p:txBody>
      </p:sp>
      <p:pic>
        <p:nvPicPr>
          <p:cNvPr id="4" name="Picture 2" descr="C:\Users\chabria\Desktop\куріння\no_smok.jpg">
            <a:extLst>
              <a:ext uri="{FF2B5EF4-FFF2-40B4-BE49-F238E27FC236}">
                <a16:creationId xmlns:a16="http://schemas.microsoft.com/office/drawing/2014/main" id="{57458D43-3DF1-43B8-BC29-63E07D42E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505" y="1241612"/>
            <a:ext cx="2743154" cy="205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chabria\Desktop\куріння\ladnmmyu.jpg">
            <a:extLst>
              <a:ext uri="{FF2B5EF4-FFF2-40B4-BE49-F238E27FC236}">
                <a16:creationId xmlns:a16="http://schemas.microsoft.com/office/drawing/2014/main" id="{6400D663-12B2-4F8F-9030-26F8A1E90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105" y="3747248"/>
            <a:ext cx="5253318" cy="186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39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160172-F6D7-4C7E-958C-9320EF39FD08}"/>
              </a:ext>
            </a:extLst>
          </p:cNvPr>
          <p:cNvSpPr txBox="1"/>
          <p:nvPr/>
        </p:nvSpPr>
        <p:spPr>
          <a:xfrm>
            <a:off x="466165" y="1316790"/>
            <a:ext cx="101659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800" dirty="0"/>
              <a:t>Причиною </a:t>
            </a:r>
            <a:r>
              <a:rPr lang="ru-RU" sz="1800" dirty="0" err="1"/>
              <a:t>близько</a:t>
            </a:r>
            <a:r>
              <a:rPr lang="ru-RU" sz="1800" dirty="0"/>
              <a:t> 3000 </a:t>
            </a:r>
            <a:r>
              <a:rPr lang="ru-RU" sz="1800" dirty="0" err="1"/>
              <a:t>смертельних</a:t>
            </a:r>
            <a:r>
              <a:rPr lang="ru-RU" sz="1800" dirty="0"/>
              <a:t> </a:t>
            </a:r>
            <a:r>
              <a:rPr lang="ru-RU" sz="1800" dirty="0" err="1"/>
              <a:t>випадків</a:t>
            </a:r>
            <a:r>
              <a:rPr lang="ru-RU" sz="1800" dirty="0"/>
              <a:t> </a:t>
            </a:r>
            <a:r>
              <a:rPr lang="ru-RU" sz="1800" dirty="0" err="1"/>
              <a:t>серед</a:t>
            </a:r>
            <a:r>
              <a:rPr lang="ru-RU" sz="1800" dirty="0"/>
              <a:t> некурящих </a:t>
            </a:r>
            <a:r>
              <a:rPr lang="ru-RU" sz="1800" dirty="0" err="1"/>
              <a:t>від</a:t>
            </a:r>
            <a:r>
              <a:rPr lang="ru-RU" sz="1800" dirty="0"/>
              <a:t> раку </a:t>
            </a:r>
            <a:r>
              <a:rPr lang="ru-RU" sz="1800" dirty="0" err="1"/>
              <a:t>легень</a:t>
            </a:r>
            <a:r>
              <a:rPr lang="ru-RU" sz="1800" dirty="0"/>
              <a:t> </a:t>
            </a:r>
            <a:r>
              <a:rPr lang="ru-RU" sz="1800" dirty="0" err="1"/>
              <a:t>щорічно</a:t>
            </a:r>
            <a:r>
              <a:rPr lang="ru-RU" sz="1800" dirty="0"/>
              <a:t> </a:t>
            </a:r>
            <a:r>
              <a:rPr lang="ru-RU" sz="1800" dirty="0" err="1"/>
              <a:t>вважається</a:t>
            </a:r>
            <a:r>
              <a:rPr lang="ru-RU" sz="1800" dirty="0"/>
              <a:t> </a:t>
            </a:r>
            <a:r>
              <a:rPr lang="ru-RU" sz="1800" dirty="0" err="1"/>
              <a:t>вимушене</a:t>
            </a:r>
            <a:r>
              <a:rPr lang="ru-RU" sz="1800" dirty="0"/>
              <a:t>, або </a:t>
            </a:r>
            <a:r>
              <a:rPr lang="ru-RU" sz="1800" dirty="0" err="1"/>
              <a:t>пасивне</a:t>
            </a:r>
            <a:r>
              <a:rPr lang="ru-RU" sz="1800" dirty="0"/>
              <a:t>, </a:t>
            </a:r>
            <a:r>
              <a:rPr lang="ru-RU" sz="1800" dirty="0" err="1"/>
              <a:t>куріння</a:t>
            </a:r>
            <a:r>
              <a:rPr lang="ru-RU" sz="1800" dirty="0"/>
              <a:t>. </a:t>
            </a:r>
            <a:r>
              <a:rPr lang="ru-RU" sz="1800" dirty="0" err="1"/>
              <a:t>Рівень</a:t>
            </a:r>
            <a:r>
              <a:rPr lang="ru-RU" sz="1800" dirty="0"/>
              <a:t> </a:t>
            </a:r>
            <a:r>
              <a:rPr lang="ru-RU" sz="1800" dirty="0" err="1"/>
              <a:t>смертності</a:t>
            </a:r>
            <a:r>
              <a:rPr lang="ru-RU" sz="1800" dirty="0"/>
              <a:t> </a:t>
            </a:r>
            <a:r>
              <a:rPr lang="ru-RU" sz="1800" dirty="0" err="1"/>
              <a:t>серед</a:t>
            </a:r>
            <a:r>
              <a:rPr lang="ru-RU" sz="1800" dirty="0"/>
              <a:t> </a:t>
            </a:r>
            <a:r>
              <a:rPr lang="ru-RU" sz="1800" dirty="0" err="1"/>
              <a:t>жінок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раку </a:t>
            </a:r>
            <a:r>
              <a:rPr lang="ru-RU" sz="1800" dirty="0" err="1"/>
              <a:t>легень</a:t>
            </a:r>
            <a:r>
              <a:rPr lang="ru-RU" sz="1800" dirty="0"/>
              <a:t> </a:t>
            </a:r>
            <a:r>
              <a:rPr lang="ru-RU" sz="1800" dirty="0" err="1"/>
              <a:t>постійно</a:t>
            </a:r>
            <a:r>
              <a:rPr lang="ru-RU" sz="1800" dirty="0"/>
              <a:t> </a:t>
            </a:r>
            <a:r>
              <a:rPr lang="ru-RU" sz="1800" dirty="0" err="1"/>
              <a:t>збільшується</a:t>
            </a:r>
            <a:r>
              <a:rPr lang="ru-RU" sz="1800" dirty="0"/>
              <a:t>. Рак </a:t>
            </a:r>
            <a:r>
              <a:rPr lang="ru-RU" sz="1800" dirty="0" err="1"/>
              <a:t>легень</a:t>
            </a:r>
            <a:r>
              <a:rPr lang="ru-RU" sz="1800" dirty="0"/>
              <a:t> у </a:t>
            </a:r>
            <a:r>
              <a:rPr lang="ru-RU" sz="1800" dirty="0" err="1"/>
              <a:t>жінок</a:t>
            </a:r>
            <a:r>
              <a:rPr lang="ru-RU" sz="1800" dirty="0"/>
              <a:t> «</a:t>
            </a:r>
            <a:r>
              <a:rPr lang="ru-RU" sz="1800" dirty="0" err="1"/>
              <a:t>змагається</a:t>
            </a:r>
            <a:r>
              <a:rPr lang="ru-RU" sz="1800" dirty="0"/>
              <a:t>» з раком </a:t>
            </a:r>
            <a:r>
              <a:rPr lang="ru-RU" sz="1800" dirty="0" err="1"/>
              <a:t>молочної</a:t>
            </a:r>
            <a:r>
              <a:rPr lang="ru-RU" sz="1800" dirty="0"/>
              <a:t> </a:t>
            </a:r>
            <a:r>
              <a:rPr lang="ru-RU" sz="1800" dirty="0" err="1"/>
              <a:t>залози</a:t>
            </a:r>
            <a:r>
              <a:rPr lang="ru-RU" sz="1800" dirty="0"/>
              <a:t>. Сигарета – </a:t>
            </a:r>
            <a:r>
              <a:rPr lang="ru-RU" sz="1800" dirty="0" err="1"/>
              <a:t>головна</a:t>
            </a:r>
            <a:r>
              <a:rPr lang="ru-RU" sz="1800" dirty="0"/>
              <a:t> причина </a:t>
            </a:r>
            <a:r>
              <a:rPr lang="ru-RU" sz="1800" dirty="0" err="1"/>
              <a:t>розвитку</a:t>
            </a:r>
            <a:r>
              <a:rPr lang="ru-RU" sz="1800" dirty="0"/>
              <a:t> раку </a:t>
            </a:r>
            <a:r>
              <a:rPr lang="ru-RU" sz="1800" dirty="0" err="1"/>
              <a:t>легень</a:t>
            </a:r>
            <a:r>
              <a:rPr lang="ru-RU" sz="1800" dirty="0"/>
              <a:t>. </a:t>
            </a:r>
            <a:endParaRPr lang="ru-RU" dirty="0"/>
          </a:p>
        </p:txBody>
      </p:sp>
      <p:pic>
        <p:nvPicPr>
          <p:cNvPr id="4" name="Picture 2" descr="C:\Users\chabria\Desktop\куріння\images (1).jpg">
            <a:extLst>
              <a:ext uri="{FF2B5EF4-FFF2-40B4-BE49-F238E27FC236}">
                <a16:creationId xmlns:a16="http://schemas.microsoft.com/office/drawing/2014/main" id="{EF3A1F44-D9BB-4233-9E62-7D2290EB6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082" y="2727832"/>
            <a:ext cx="5179459" cy="258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2BAFACB1-FE8C-46EC-A692-EEC6D5BB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347" y="340109"/>
            <a:ext cx="6145305" cy="1200329"/>
          </a:xfrm>
        </p:spPr>
        <p:txBody>
          <a:bodyPr/>
          <a:lstStyle/>
          <a:p>
            <a:r>
              <a:rPr lang="uk-UA" dirty="0"/>
              <a:t>Куріння і алкоголь </a:t>
            </a:r>
          </a:p>
        </p:txBody>
      </p:sp>
    </p:spTree>
    <p:extLst>
      <p:ext uri="{BB962C8B-B14F-4D97-AF65-F5344CB8AC3E}">
        <p14:creationId xmlns:p14="http://schemas.microsoft.com/office/powerpoint/2010/main" val="3290592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C4AE5303-63AA-43FA-A34A-EB017C6C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182" y="395256"/>
            <a:ext cx="6101635" cy="1188347"/>
          </a:xfrm>
        </p:spPr>
        <p:txBody>
          <a:bodyPr/>
          <a:lstStyle/>
          <a:p>
            <a:r>
              <a:rPr lang="uk-UA" dirty="0"/>
              <a:t>Куріння і алкоголь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4B9D9B-B953-42C4-9A72-BEAFD0CFDF2F}"/>
              </a:ext>
            </a:extLst>
          </p:cNvPr>
          <p:cNvSpPr txBox="1"/>
          <p:nvPr/>
        </p:nvSpPr>
        <p:spPr>
          <a:xfrm>
            <a:off x="770964" y="1707393"/>
            <a:ext cx="1026574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можуть</a:t>
            </a:r>
            <a:r>
              <a:rPr lang="ru-RU" sz="1800" dirty="0"/>
              <a:t> </a:t>
            </a:r>
            <a:r>
              <a:rPr lang="ru-RU" sz="1800" dirty="0" err="1"/>
              <a:t>розглядатися</a:t>
            </a:r>
            <a:r>
              <a:rPr lang="ru-RU" sz="1800" dirty="0"/>
              <a:t> як приклад </a:t>
            </a:r>
            <a:r>
              <a:rPr lang="ru-RU" sz="1800" dirty="0" err="1"/>
              <a:t>комплексних</a:t>
            </a:r>
            <a:r>
              <a:rPr lang="ru-RU" sz="1800" dirty="0"/>
              <a:t> </a:t>
            </a:r>
            <a:r>
              <a:rPr lang="ru-RU" sz="1800" dirty="0" err="1"/>
              <a:t>канцерогенів</a:t>
            </a:r>
            <a:r>
              <a:rPr lang="ru-RU" sz="1800" dirty="0"/>
              <a:t> </a:t>
            </a:r>
            <a:r>
              <a:rPr lang="ru-RU" sz="1800" dirty="0" err="1"/>
              <a:t>алкогольні</a:t>
            </a:r>
            <a:r>
              <a:rPr lang="ru-RU" sz="1800" dirty="0"/>
              <a:t> </a:t>
            </a:r>
            <a:r>
              <a:rPr lang="ru-RU" sz="1800" dirty="0" err="1"/>
              <a:t>напої</a:t>
            </a:r>
            <a:r>
              <a:rPr lang="ru-RU" sz="1800" dirty="0"/>
              <a:t>. Вони не </a:t>
            </a:r>
            <a:r>
              <a:rPr lang="ru-RU" sz="1800" dirty="0" err="1"/>
              <a:t>уживаються</a:t>
            </a:r>
            <a:r>
              <a:rPr lang="ru-RU" sz="1800" dirty="0"/>
              <a:t> у </a:t>
            </a:r>
            <a:r>
              <a:rPr lang="ru-RU" sz="1800" dirty="0" err="1"/>
              <a:t>вигляді</a:t>
            </a:r>
            <a:r>
              <a:rPr lang="ru-RU" sz="1800" dirty="0"/>
              <a:t> чистого </a:t>
            </a:r>
            <a:r>
              <a:rPr lang="ru-RU" sz="1800" dirty="0" err="1"/>
              <a:t>етилового</a:t>
            </a:r>
            <a:r>
              <a:rPr lang="ru-RU" sz="1800" dirty="0"/>
              <a:t> спирту, а </a:t>
            </a:r>
            <a:r>
              <a:rPr lang="ru-RU" sz="1800" dirty="0" err="1"/>
              <a:t>містять</a:t>
            </a:r>
            <a:r>
              <a:rPr lang="ru-RU" sz="1800" dirty="0"/>
              <a:t> в </a:t>
            </a:r>
            <a:r>
              <a:rPr lang="ru-RU" sz="1800" dirty="0" err="1"/>
              <a:t>собі</a:t>
            </a:r>
            <a:r>
              <a:rPr lang="ru-RU" sz="1800" dirty="0"/>
              <a:t> </a:t>
            </a:r>
            <a:r>
              <a:rPr lang="ru-RU" sz="1800" dirty="0" err="1"/>
              <a:t>продукти</a:t>
            </a:r>
            <a:r>
              <a:rPr lang="ru-RU" sz="1800" dirty="0"/>
              <a:t> перегонки і добавки, </a:t>
            </a:r>
            <a:r>
              <a:rPr lang="ru-RU" sz="1800" dirty="0" err="1"/>
              <a:t>серед</a:t>
            </a:r>
            <a:r>
              <a:rPr lang="ru-RU" sz="1800" dirty="0"/>
              <a:t> </a:t>
            </a:r>
            <a:r>
              <a:rPr lang="ru-RU" sz="1800" dirty="0" err="1"/>
              <a:t>яких</a:t>
            </a:r>
            <a:r>
              <a:rPr lang="ru-RU" sz="1800" dirty="0"/>
              <a:t> є </a:t>
            </a:r>
            <a:r>
              <a:rPr lang="ru-RU" sz="1800" dirty="0" err="1"/>
              <a:t>поліциклічні</a:t>
            </a:r>
            <a:r>
              <a:rPr lang="ru-RU" sz="1800" dirty="0"/>
              <a:t> </a:t>
            </a:r>
            <a:r>
              <a:rPr lang="ru-RU" sz="1800" dirty="0" err="1"/>
              <a:t>вуглеводні</a:t>
            </a:r>
            <a:r>
              <a:rPr lang="ru-RU" sz="1800" dirty="0"/>
              <a:t>, афлатоксин</a:t>
            </a:r>
            <a:r>
              <a:rPr lang="uk-UA" sz="1800" dirty="0"/>
              <a:t>и</a:t>
            </a:r>
            <a:r>
              <a:rPr lang="ru-RU" sz="1800" dirty="0"/>
              <a:t>, </a:t>
            </a:r>
            <a:r>
              <a:rPr lang="ru-RU" sz="1800" dirty="0" err="1"/>
              <a:t>нітрозаміни</a:t>
            </a:r>
            <a:r>
              <a:rPr lang="ru-RU" sz="1800" dirty="0"/>
              <a:t> і так </a:t>
            </a:r>
            <a:r>
              <a:rPr lang="ru-RU" sz="1800" dirty="0" err="1"/>
              <a:t>далі</a:t>
            </a:r>
            <a:r>
              <a:rPr lang="ru-RU" sz="1800" dirty="0"/>
              <a:t>. </a:t>
            </a:r>
            <a:r>
              <a:rPr lang="ru-RU" sz="1800" dirty="0" err="1"/>
              <a:t>Більше</a:t>
            </a:r>
            <a:r>
              <a:rPr lang="ru-RU" sz="1800" dirty="0"/>
              <a:t> того, спирт – </a:t>
            </a:r>
            <a:r>
              <a:rPr lang="ru-RU" sz="1800" dirty="0" err="1"/>
              <a:t>чудовий</a:t>
            </a:r>
            <a:r>
              <a:rPr lang="ru-RU" sz="1800" dirty="0"/>
              <a:t> </a:t>
            </a:r>
            <a:r>
              <a:rPr lang="ru-RU" sz="1800" dirty="0" err="1"/>
              <a:t>розчинник</a:t>
            </a:r>
            <a:r>
              <a:rPr lang="ru-RU" sz="1800" dirty="0"/>
              <a:t> </a:t>
            </a:r>
            <a:r>
              <a:rPr lang="ru-RU" sz="1800" dirty="0" err="1"/>
              <a:t>деяких</a:t>
            </a:r>
            <a:r>
              <a:rPr lang="ru-RU" sz="1800" dirty="0"/>
              <a:t> з </a:t>
            </a:r>
            <a:r>
              <a:rPr lang="ru-RU" sz="1800" dirty="0" err="1"/>
              <a:t>цих</a:t>
            </a:r>
            <a:r>
              <a:rPr lang="ru-RU" sz="1800" dirty="0"/>
              <a:t> </a:t>
            </a:r>
            <a:r>
              <a:rPr lang="ru-RU" sz="1800" dirty="0" err="1"/>
              <a:t>речовин</a:t>
            </a:r>
            <a:r>
              <a:rPr lang="ru-RU" sz="1800" dirty="0"/>
              <a:t>, і </a:t>
            </a:r>
            <a:r>
              <a:rPr lang="ru-RU" sz="1800" dirty="0" err="1"/>
              <a:t>грає</a:t>
            </a:r>
            <a:r>
              <a:rPr lang="ru-RU" sz="1800" dirty="0"/>
              <a:t> </a:t>
            </a:r>
            <a:r>
              <a:rPr lang="uk-UA" sz="1800" dirty="0"/>
              <a:t>важливу </a:t>
            </a:r>
            <a:r>
              <a:rPr lang="ru-RU" sz="1800" dirty="0"/>
              <a:t>роль в </a:t>
            </a:r>
            <a:r>
              <a:rPr lang="ru-RU" sz="1800" dirty="0" err="1"/>
              <a:t>запаленні</a:t>
            </a:r>
            <a:r>
              <a:rPr lang="ru-RU" sz="1800" dirty="0"/>
              <a:t> </a:t>
            </a:r>
            <a:r>
              <a:rPr lang="uk-UA" sz="1800" dirty="0" err="1"/>
              <a:t>слизово</a:t>
            </a:r>
            <a:r>
              <a:rPr lang="ru-RU" sz="1800" dirty="0"/>
              <a:t>ї </a:t>
            </a:r>
            <a:r>
              <a:rPr lang="ru-RU" sz="1800" dirty="0" err="1"/>
              <a:t>оболонки</a:t>
            </a:r>
            <a:r>
              <a:rPr lang="ru-RU" sz="1800" dirty="0"/>
              <a:t> </a:t>
            </a:r>
            <a:r>
              <a:rPr lang="ru-RU" sz="1800" dirty="0" err="1"/>
              <a:t>верхніх</a:t>
            </a:r>
            <a:r>
              <a:rPr lang="ru-RU" sz="1800" dirty="0"/>
              <a:t> </a:t>
            </a:r>
            <a:r>
              <a:rPr lang="ru-RU" sz="1800" dirty="0" err="1"/>
              <a:t>відділів</a:t>
            </a:r>
            <a:r>
              <a:rPr lang="ru-RU" sz="1800" dirty="0"/>
              <a:t> травного тракту. </a:t>
            </a:r>
            <a:r>
              <a:rPr lang="ru-RU" sz="1800" dirty="0" err="1"/>
              <a:t>Пухлини</a:t>
            </a:r>
            <a:r>
              <a:rPr lang="ru-RU" sz="1800" dirty="0"/>
              <a:t>,</a:t>
            </a:r>
          </a:p>
          <a:p>
            <a:pPr marL="0" indent="0" algn="just">
              <a:buNone/>
            </a:pPr>
            <a:r>
              <a:rPr lang="ru-RU" sz="1800" dirty="0"/>
              <a:t>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викликає</a:t>
            </a:r>
            <a:r>
              <a:rPr lang="ru-RU" sz="1800" dirty="0"/>
              <a:t> алкоголь, </a:t>
            </a:r>
            <a:r>
              <a:rPr lang="ru-RU" sz="1800" dirty="0" err="1"/>
              <a:t>менш</a:t>
            </a:r>
            <a:r>
              <a:rPr lang="ru-RU" sz="1800" dirty="0"/>
              <a:t> </a:t>
            </a:r>
          </a:p>
          <a:p>
            <a:pPr marL="0" indent="0" algn="just">
              <a:buNone/>
            </a:pPr>
            <a:r>
              <a:rPr lang="ru-RU" sz="1800" dirty="0" err="1"/>
              <a:t>поширені</a:t>
            </a:r>
            <a:r>
              <a:rPr lang="ru-RU" sz="1800" dirty="0"/>
              <a:t>,</a:t>
            </a:r>
            <a:r>
              <a:rPr lang="uk-UA" sz="1800" dirty="0"/>
              <a:t>ніж ті</a:t>
            </a:r>
            <a:r>
              <a:rPr lang="ru-RU" sz="1800" dirty="0"/>
              <a:t>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викликаються</a:t>
            </a:r>
            <a:r>
              <a:rPr lang="ru-RU" sz="1800" dirty="0"/>
              <a:t> </a:t>
            </a:r>
          </a:p>
          <a:p>
            <a:pPr marL="0" indent="0" algn="just">
              <a:buNone/>
            </a:pPr>
            <a:r>
              <a:rPr lang="ru-RU" sz="1800" dirty="0"/>
              <a:t>тютюном, але </a:t>
            </a:r>
            <a:r>
              <a:rPr lang="ru-RU" sz="1800" dirty="0" err="1"/>
              <a:t>мають</a:t>
            </a:r>
            <a:r>
              <a:rPr lang="ru-RU" sz="1800" dirty="0"/>
              <a:t> </a:t>
            </a:r>
            <a:r>
              <a:rPr lang="ru-RU" sz="1800" dirty="0" err="1"/>
              <a:t>більше</a:t>
            </a:r>
            <a:r>
              <a:rPr lang="ru-RU" sz="1800" dirty="0"/>
              <a:t> </a:t>
            </a:r>
          </a:p>
          <a:p>
            <a:pPr marL="0" indent="0" algn="just">
              <a:buNone/>
            </a:pPr>
            <a:r>
              <a:rPr lang="ru-RU" sz="1800" dirty="0" err="1"/>
              <a:t>різновидів</a:t>
            </a:r>
            <a:r>
              <a:rPr lang="ru-RU" sz="1800" dirty="0"/>
              <a:t>. </a:t>
            </a:r>
          </a:p>
        </p:txBody>
      </p:sp>
      <p:pic>
        <p:nvPicPr>
          <p:cNvPr id="11" name="Picture 2" descr="C:\Users\chabria\Desktop\куріння\9750808.gif">
            <a:extLst>
              <a:ext uri="{FF2B5EF4-FFF2-40B4-BE49-F238E27FC236}">
                <a16:creationId xmlns:a16="http://schemas.microsoft.com/office/drawing/2014/main" id="{BC51F9D4-4555-43F1-B5B8-23AD3373F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434" y="3143321"/>
            <a:ext cx="2298790" cy="229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413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52CF396-34A3-4CB2-BA45-398BB5083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79A14A-DC9C-42E8-98D9-0661994C2D27}"/>
              </a:ext>
            </a:extLst>
          </p:cNvPr>
          <p:cNvSpPr txBox="1"/>
          <p:nvPr/>
        </p:nvSpPr>
        <p:spPr>
          <a:xfrm>
            <a:off x="824753" y="1845893"/>
            <a:ext cx="1025793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000" dirty="0" err="1"/>
              <a:t>Підвищення</a:t>
            </a:r>
            <a:r>
              <a:rPr lang="ru-RU" sz="2000" dirty="0"/>
              <a:t> </a:t>
            </a:r>
            <a:r>
              <a:rPr lang="ru-RU" sz="2000" dirty="0" err="1"/>
              <a:t>канцерогенної</a:t>
            </a:r>
            <a:r>
              <a:rPr lang="ru-RU" sz="2000" dirty="0"/>
              <a:t> риски,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викликається</a:t>
            </a:r>
            <a:r>
              <a:rPr lang="ru-RU" sz="2000" dirty="0"/>
              <a:t> алкоголем, </a:t>
            </a:r>
            <a:r>
              <a:rPr lang="ru-RU" sz="2000" dirty="0" err="1"/>
              <a:t>доведене</a:t>
            </a:r>
            <a:r>
              <a:rPr lang="ru-RU" sz="2000" dirty="0"/>
              <a:t> для рак</a:t>
            </a:r>
            <a:r>
              <a:rPr lang="uk-UA" sz="2000" dirty="0"/>
              <a:t>у</a:t>
            </a:r>
            <a:r>
              <a:rPr lang="ru-RU" sz="2000" dirty="0"/>
              <a:t> </a:t>
            </a:r>
            <a:r>
              <a:rPr lang="ru-RU" sz="2000" dirty="0" err="1"/>
              <a:t>молочної</a:t>
            </a:r>
            <a:r>
              <a:rPr lang="ru-RU" sz="2000" dirty="0"/>
              <a:t> і </a:t>
            </a:r>
            <a:r>
              <a:rPr lang="ru-RU" sz="2000" dirty="0" err="1"/>
              <a:t>щитовидної</a:t>
            </a:r>
            <a:r>
              <a:rPr lang="ru-RU" sz="2000" dirty="0"/>
              <a:t> </a:t>
            </a:r>
            <a:r>
              <a:rPr lang="ru-RU" sz="2000" dirty="0" err="1"/>
              <a:t>залоз</a:t>
            </a:r>
            <a:r>
              <a:rPr lang="ru-RU" sz="2000" dirty="0"/>
              <a:t>, </a:t>
            </a:r>
            <a:r>
              <a:rPr lang="ru-RU" sz="2000" dirty="0" err="1"/>
              <a:t>меланоми</a:t>
            </a:r>
            <a:r>
              <a:rPr lang="ru-RU" sz="2000" dirty="0"/>
              <a:t> </a:t>
            </a:r>
            <a:r>
              <a:rPr lang="ru-RU" sz="2000" dirty="0" err="1"/>
              <a:t>шкіри</a:t>
            </a:r>
            <a:r>
              <a:rPr lang="ru-RU" sz="2000" dirty="0"/>
              <a:t>. </a:t>
            </a:r>
          </a:p>
          <a:p>
            <a:pPr marL="0" indent="0" algn="just">
              <a:buNone/>
            </a:pP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підозрюють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</a:p>
          <a:p>
            <a:pPr marL="0" indent="0" algn="just">
              <a:buNone/>
            </a:pPr>
            <a:r>
              <a:rPr lang="ru-RU" sz="2000" dirty="0"/>
              <a:t>алкоголь </a:t>
            </a:r>
            <a:r>
              <a:rPr lang="ru-RU" sz="2000" dirty="0" err="1"/>
              <a:t>впливає</a:t>
            </a:r>
            <a:r>
              <a:rPr lang="ru-RU" sz="2000" dirty="0"/>
              <a:t> на </a:t>
            </a:r>
          </a:p>
          <a:p>
            <a:pPr marL="0" indent="0" algn="just">
              <a:buNone/>
            </a:pPr>
            <a:r>
              <a:rPr lang="ru-RU" sz="2000" dirty="0"/>
              <a:t>частоту </a:t>
            </a:r>
            <a:r>
              <a:rPr lang="ru-RU" sz="2000" dirty="0" err="1"/>
              <a:t>виникнення</a:t>
            </a:r>
            <a:r>
              <a:rPr lang="ru-RU" sz="2000" dirty="0"/>
              <a:t> рак</a:t>
            </a:r>
            <a:r>
              <a:rPr lang="uk-UA" sz="2000" dirty="0"/>
              <a:t>у</a:t>
            </a:r>
            <a:r>
              <a:rPr lang="ru-RU" sz="2000" dirty="0"/>
              <a:t> </a:t>
            </a:r>
          </a:p>
          <a:p>
            <a:pPr marL="0" indent="0" algn="just">
              <a:buNone/>
            </a:pPr>
            <a:r>
              <a:rPr lang="ru-RU" sz="2000" dirty="0" err="1"/>
              <a:t>шлунку</a:t>
            </a:r>
            <a:r>
              <a:rPr lang="ru-RU" sz="2000" dirty="0"/>
              <a:t>, </a:t>
            </a:r>
            <a:r>
              <a:rPr lang="ru-RU" sz="2000" dirty="0" err="1"/>
              <a:t>підшлункової</a:t>
            </a:r>
            <a:r>
              <a:rPr lang="ru-RU" sz="2000" dirty="0"/>
              <a:t> і </a:t>
            </a:r>
          </a:p>
          <a:p>
            <a:pPr marL="0" indent="0" algn="just">
              <a:buNone/>
            </a:pPr>
            <a:r>
              <a:rPr lang="ru-RU" sz="2000" dirty="0" err="1"/>
              <a:t>передміхурової</a:t>
            </a:r>
            <a:r>
              <a:rPr lang="ru-RU" sz="2000" dirty="0"/>
              <a:t> </a:t>
            </a:r>
            <a:r>
              <a:rPr lang="ru-RU" sz="2000" dirty="0" err="1"/>
              <a:t>залоз</a:t>
            </a:r>
            <a:r>
              <a:rPr lang="ru-RU" sz="2000" dirty="0"/>
              <a:t>. </a:t>
            </a:r>
          </a:p>
          <a:p>
            <a:pPr marL="0" indent="0" algn="just">
              <a:buNone/>
            </a:pPr>
            <a:r>
              <a:rPr lang="ru-RU" sz="2000" dirty="0"/>
              <a:t>Доведено, </a:t>
            </a:r>
            <a:r>
              <a:rPr lang="ru-RU" sz="2000" dirty="0" err="1"/>
              <a:t>що</a:t>
            </a:r>
            <a:r>
              <a:rPr lang="ru-RU" sz="2000" dirty="0"/>
              <a:t> у </a:t>
            </a:r>
            <a:r>
              <a:rPr lang="ru-RU" sz="2000" dirty="0" err="1"/>
              <a:t>любителів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dirty="0"/>
              <a:t>пива </a:t>
            </a:r>
            <a:r>
              <a:rPr lang="ru-RU" sz="2000" dirty="0" err="1"/>
              <a:t>підвищений</a:t>
            </a:r>
            <a:r>
              <a:rPr lang="ru-RU" sz="2000" dirty="0"/>
              <a:t> </a:t>
            </a:r>
            <a:r>
              <a:rPr lang="ru-RU" sz="2000" dirty="0" err="1"/>
              <a:t>ризик</a:t>
            </a:r>
            <a:r>
              <a:rPr lang="ru-RU" sz="2000" dirty="0"/>
              <a:t> </a:t>
            </a:r>
          </a:p>
          <a:p>
            <a:pPr marL="0" indent="0" algn="just">
              <a:buNone/>
            </a:pPr>
            <a:r>
              <a:rPr lang="ru-RU" sz="2000" dirty="0" err="1"/>
              <a:t>розвитку</a:t>
            </a:r>
            <a:r>
              <a:rPr lang="ru-RU" sz="2000" dirty="0"/>
              <a:t> рак</a:t>
            </a:r>
            <a:r>
              <a:rPr lang="uk-UA" sz="2000" dirty="0"/>
              <a:t>у</a:t>
            </a:r>
            <a:r>
              <a:rPr lang="ru-RU" sz="2000" dirty="0"/>
              <a:t> </a:t>
            </a:r>
            <a:r>
              <a:rPr lang="ru-RU" sz="2000" dirty="0" err="1"/>
              <a:t>прямої</a:t>
            </a:r>
            <a:r>
              <a:rPr lang="ru-RU" sz="2000" dirty="0"/>
              <a:t> кишки.</a:t>
            </a:r>
          </a:p>
        </p:txBody>
      </p:sp>
      <p:pic>
        <p:nvPicPr>
          <p:cNvPr id="9" name="Picture 2" descr="C:\Users\chabria\Desktop\куріння\1284226140_citilait-1.jpg">
            <a:extLst>
              <a:ext uri="{FF2B5EF4-FFF2-40B4-BE49-F238E27FC236}">
                <a16:creationId xmlns:a16="http://schemas.microsoft.com/office/drawing/2014/main" id="{67DA9066-B48C-4F8D-A44A-570940CC9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918" y="2375648"/>
            <a:ext cx="3106537" cy="2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876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3C14C5-7FF7-41C7-BF88-6460629CC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1778" y="179295"/>
            <a:ext cx="5410199" cy="806824"/>
          </a:xfrm>
        </p:spPr>
        <p:txBody>
          <a:bodyPr>
            <a:normAutofit fontScale="90000"/>
          </a:bodyPr>
          <a:lstStyle/>
          <a:p>
            <a:r>
              <a:rPr lang="uk-UA" dirty="0"/>
              <a:t>Куріння і алкоголь</a:t>
            </a:r>
          </a:p>
        </p:txBody>
      </p:sp>
      <p:pic>
        <p:nvPicPr>
          <p:cNvPr id="3" name="Picture 2" descr="C:\Users\chabria\Desktop\-5-638.jpg">
            <a:extLst>
              <a:ext uri="{FF2B5EF4-FFF2-40B4-BE49-F238E27FC236}">
                <a16:creationId xmlns:a16="http://schemas.microsoft.com/office/drawing/2014/main" id="{B0E183F7-ACD1-465B-8FB9-60FA3342E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999" y="986119"/>
            <a:ext cx="6003756" cy="450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30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новна подія">
  <a:themeElements>
    <a:clrScheme name="Основна подія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Основна подія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сновна поді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Основна подія</Template>
  <TotalTime>22</TotalTime>
  <Words>504</Words>
  <Application>Microsoft Office PowerPoint</Application>
  <PresentationFormat>Широкий екран</PresentationFormat>
  <Paragraphs>36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5" baseType="lpstr">
      <vt:lpstr>Arial</vt:lpstr>
      <vt:lpstr>Impact</vt:lpstr>
      <vt:lpstr>Основна подія</vt:lpstr>
      <vt:lpstr>Куріння і алкоголь</vt:lpstr>
      <vt:lpstr>Презентація PowerPoint</vt:lpstr>
      <vt:lpstr>Куріння і алкоголь </vt:lpstr>
      <vt:lpstr>Куріння і алкоголь </vt:lpstr>
      <vt:lpstr>Куріння і алкоголь </vt:lpstr>
      <vt:lpstr>Куріння і алкоголь </vt:lpstr>
      <vt:lpstr>Куріння і алкоголь </vt:lpstr>
      <vt:lpstr>Презентація PowerPoint</vt:lpstr>
      <vt:lpstr>Куріння і алкоголь</vt:lpstr>
      <vt:lpstr>Куріння і алкоголь </vt:lpstr>
      <vt:lpstr>Куріння та алкоголь </vt:lpstr>
      <vt:lpstr>Дякуємо за увагу!                    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Аня Кошіль</dc:creator>
  <cp:lastModifiedBy>Аня Кошіль</cp:lastModifiedBy>
  <cp:revision>4</cp:revision>
  <dcterms:created xsi:type="dcterms:W3CDTF">2021-01-27T10:00:07Z</dcterms:created>
  <dcterms:modified xsi:type="dcterms:W3CDTF">2021-01-27T10:24:47Z</dcterms:modified>
</cp:coreProperties>
</file>